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 id="2147483754" r:id="rId4"/>
  </p:sldMasterIdLst>
  <p:notesMasterIdLst>
    <p:notesMasterId r:id="rId33"/>
  </p:notesMasterIdLst>
  <p:sldIdLst>
    <p:sldId id="256" r:id="rId5"/>
    <p:sldId id="258" r:id="rId6"/>
    <p:sldId id="325" r:id="rId7"/>
    <p:sldId id="326" r:id="rId8"/>
    <p:sldId id="327" r:id="rId9"/>
    <p:sldId id="329" r:id="rId10"/>
    <p:sldId id="328"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430" r:id="rId25"/>
    <p:sldId id="431" r:id="rId26"/>
    <p:sldId id="433" r:id="rId27"/>
    <p:sldId id="436" r:id="rId28"/>
    <p:sldId id="437" r:id="rId29"/>
    <p:sldId id="432" r:id="rId30"/>
    <p:sldId id="435" r:id="rId31"/>
    <p:sldId id="434" r:id="rId32"/>
  </p:sldIdLst>
  <p:sldSz cx="10969625" cy="6170613"/>
  <p:notesSz cx="6858000" cy="9144000"/>
  <p:custDataLst>
    <p:tags r:id="rId34"/>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1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eira Leonardo (CaP/ETS)" userId="7346b612-3815-46de-a13e-bce3cbc17370" providerId="ADAL" clId="{375A436F-2494-4695-AAF6-9F47E17D4DC3}"/>
    <pc:docChg chg="modSld">
      <pc:chgData name="Oliveira Leonardo (CaP/ETS)" userId="7346b612-3815-46de-a13e-bce3cbc17370" providerId="ADAL" clId="{375A436F-2494-4695-AAF6-9F47E17D4DC3}" dt="2024-02-22T19:15:36.881" v="0" actId="20577"/>
      <pc:docMkLst>
        <pc:docMk/>
      </pc:docMkLst>
      <pc:sldChg chg="modSp mod">
        <pc:chgData name="Oliveira Leonardo (CaP/ETS)" userId="7346b612-3815-46de-a13e-bce3cbc17370" providerId="ADAL" clId="{375A436F-2494-4695-AAF6-9F47E17D4DC3}" dt="2024-02-22T19:15:36.881" v="0" actId="20577"/>
        <pc:sldMkLst>
          <pc:docMk/>
          <pc:sldMk cId="28530264" sldId="256"/>
        </pc:sldMkLst>
        <pc:spChg chg="mod">
          <ac:chgData name="Oliveira Leonardo (CaP/ETS)" userId="7346b612-3815-46de-a13e-bce3cbc17370" providerId="ADAL" clId="{375A436F-2494-4695-AAF6-9F47E17D4DC3}" dt="2024-02-22T19:15:36.881" v="0" actId="20577"/>
          <ac:spMkLst>
            <pc:docMk/>
            <pc:sldMk cId="28530264" sldId="256"/>
            <ac:spMk id="2" creationId="{17DB89E0-89D9-4425-AE04-BF03119740B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22.02.2024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‹nº›</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Orientação a objetos é uma técnica de programação baseada na construção e utilização de objetos. Um objeto combina dados e operações especificas, o que define um conjunto particular de responsabilidades. Um sistema Orientado a objeto é um conjunto de objetos que se relacionam para pro produzir os resultados desejados.</a:t>
            </a:r>
          </a:p>
          <a:p>
            <a:endParaRPr lang="pt-BR" dirty="0"/>
          </a:p>
          <a:p>
            <a:r>
              <a:rPr lang="pt-BR" dirty="0"/>
              <a:t>A construção desses sistemas é muito eficiente, pois a delimitação de responsabilidades dos objetos permite que suas classes sejam utilizadas em diferentes situações</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3</a:t>
            </a:fld>
            <a:endParaRPr lang="pt-BR" dirty="0"/>
          </a:p>
        </p:txBody>
      </p:sp>
    </p:spTree>
    <p:extLst>
      <p:ext uri="{BB962C8B-B14F-4D97-AF65-F5344CB8AC3E}">
        <p14:creationId xmlns:p14="http://schemas.microsoft.com/office/powerpoint/2010/main" val="299798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4</a:t>
            </a:fld>
            <a:endParaRPr lang="pt-BR" dirty="0"/>
          </a:p>
        </p:txBody>
      </p:sp>
    </p:spTree>
    <p:extLst>
      <p:ext uri="{BB962C8B-B14F-4D97-AF65-F5344CB8AC3E}">
        <p14:creationId xmlns:p14="http://schemas.microsoft.com/office/powerpoint/2010/main" val="3199263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5</a:t>
            </a:fld>
            <a:endParaRPr lang="pt-BR" dirty="0"/>
          </a:p>
        </p:txBody>
      </p:sp>
    </p:spTree>
    <p:extLst>
      <p:ext uri="{BB962C8B-B14F-4D97-AF65-F5344CB8AC3E}">
        <p14:creationId xmlns:p14="http://schemas.microsoft.com/office/powerpoint/2010/main" val="343943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11</a:t>
            </a:fld>
            <a:endParaRPr lang="pt-BR" dirty="0"/>
          </a:p>
        </p:txBody>
      </p:sp>
    </p:spTree>
    <p:extLst>
      <p:ext uri="{BB962C8B-B14F-4D97-AF65-F5344CB8AC3E}">
        <p14:creationId xmlns:p14="http://schemas.microsoft.com/office/powerpoint/2010/main" val="192581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21</a:t>
            </a:fld>
            <a:endParaRPr lang="de-DE"/>
          </a:p>
        </p:txBody>
      </p:sp>
    </p:spTree>
    <p:extLst>
      <p:ext uri="{BB962C8B-B14F-4D97-AF65-F5344CB8AC3E}">
        <p14:creationId xmlns:p14="http://schemas.microsoft.com/office/powerpoint/2010/main" val="2901400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428" userDrawn="1">
          <p15:clr>
            <a:srgbClr val="FBAE40"/>
          </p15:clr>
        </p15:guide>
        <p15:guide id="2" pos="6185" userDrawn="1">
          <p15:clr>
            <a:srgbClr val="FBAE40"/>
          </p15:clr>
        </p15:guide>
        <p15:guide id="3" orient="horz" pos="1290" userDrawn="1">
          <p15:clr>
            <a:srgbClr val="FBAE40"/>
          </p15:clr>
        </p15:guide>
        <p15:guide id="4" orient="horz" pos="2590" userDrawn="1">
          <p15:clr>
            <a:srgbClr val="FBAE40"/>
          </p15:clr>
        </p15:guide>
        <p15:guide id="5" orient="horz" pos="2664" userDrawn="1">
          <p15:clr>
            <a:srgbClr val="FBAE40"/>
          </p15:clr>
        </p15:guide>
        <p15:guide id="6" orient="horz" pos="34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Adicionar título do diapositivo</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631881124"/>
      </p:ext>
    </p:extLst>
  </p:cSld>
  <p:clrMapOvr>
    <a:masterClrMapping/>
  </p:clrMapOvr>
  <p:hf sldNum="0" hdr="0" ftr="0" dt="0"/>
  <p:extLst>
    <p:ext uri="{DCECCB84-F9BA-43D5-87BE-67443E8EF086}">
      <p15:sldGuideLst xmlns:p15="http://schemas.microsoft.com/office/powerpoint/2012/main">
        <p15:guide id="1" pos="428">
          <p15:clr>
            <a:srgbClr val="FBAE40"/>
          </p15:clr>
        </p15:guide>
        <p15:guide id="2" pos="6185">
          <p15:clr>
            <a:srgbClr val="FBAE40"/>
          </p15:clr>
        </p15:guide>
        <p15:guide id="3" orient="horz" pos="1290">
          <p15:clr>
            <a:srgbClr val="FBAE40"/>
          </p15:clr>
        </p15:guide>
        <p15:guide id="4" orient="horz" pos="2590">
          <p15:clr>
            <a:srgbClr val="FBAE40"/>
          </p15:clr>
        </p15:guide>
        <p15:guide id="5" orient="horz" pos="2664">
          <p15:clr>
            <a:srgbClr val="FBAE40"/>
          </p15:clr>
        </p15:guide>
        <p15:guide id="6" orient="horz" pos="347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153" userDrawn="1">
          <p15:clr>
            <a:srgbClr val="FBAE40"/>
          </p15:clr>
        </p15:guide>
        <p15:guide id="2" pos="6491" userDrawn="1">
          <p15:clr>
            <a:srgbClr val="FBAE40"/>
          </p15:clr>
        </p15:guide>
        <p15:guide id="3" orient="horz" pos="2088"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886832437"/>
      </p:ext>
    </p:extLst>
  </p:cSld>
  <p:clrMapOvr>
    <a:masterClrMapping/>
  </p:clrMapOvr>
  <p:hf sldNum="0" hdr="0" ftr="0" dt="0"/>
  <p:extLst>
    <p:ext uri="{DCECCB84-F9BA-43D5-87BE-67443E8EF086}">
      <p15:sldGuideLst xmlns:p15="http://schemas.microsoft.com/office/powerpoint/2012/main">
        <p15:guide id="1" pos="2153">
          <p15:clr>
            <a:srgbClr val="FBAE40"/>
          </p15:clr>
        </p15:guide>
        <p15:guide id="2" pos="6491">
          <p15:clr>
            <a:srgbClr val="FBAE40"/>
          </p15:clr>
        </p15:guide>
        <p15:guide id="3" orient="horz" pos="2088">
          <p15:clr>
            <a:srgbClr val="FBAE40"/>
          </p15:clr>
        </p15:guide>
        <p15:guide id="4" orient="horz" pos="2014">
          <p15:clr>
            <a:srgbClr val="FBAE40"/>
          </p15:clr>
        </p15:guide>
        <p15:guide id="5" orient="horz" pos="347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049932416"/>
      </p:ext>
    </p:extLst>
  </p:cSld>
  <p:clrMapOvr>
    <a:masterClrMapping/>
  </p:clrMapOvr>
  <p:hf sldNum="0" hdr="0" ftr="0" dt="0"/>
  <p:extLst>
    <p:ext uri="{DCECCB84-F9BA-43D5-87BE-67443E8EF086}">
      <p15:sldGuideLst xmlns:p15="http://schemas.microsoft.com/office/powerpoint/2012/main">
        <p15:guide id="1" pos="342">
          <p15:clr>
            <a:srgbClr val="FBAE40"/>
          </p15:clr>
        </p15:guide>
        <p15:guide id="2" pos="6165">
          <p15:clr>
            <a:srgbClr val="FBAE40"/>
          </p15:clr>
        </p15:guide>
        <p15:guide id="3" orient="horz" pos="1557">
          <p15:clr>
            <a:srgbClr val="FBAE40"/>
          </p15:clr>
        </p15:guide>
        <p15:guide id="4" orient="horz" pos="281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764688498"/>
      </p:ext>
    </p:extLst>
  </p:cSld>
  <p:clrMapOvr>
    <a:masterClrMapping/>
  </p:clrMapOvr>
  <p:hf sldNum="0" hdr="0" ftr="0" dt="0"/>
  <p:extLst>
    <p:ext uri="{DCECCB84-F9BA-43D5-87BE-67443E8EF086}">
      <p15:sldGuideLst xmlns:p15="http://schemas.microsoft.com/office/powerpoint/2012/main">
        <p15:guide id="1" pos="2064">
          <p15:clr>
            <a:srgbClr val="FBAE40"/>
          </p15:clr>
        </p15:guide>
        <p15:guide id="2" pos="6165">
          <p15:clr>
            <a:srgbClr val="FBAE40"/>
          </p15:clr>
        </p15:guide>
        <p15:guide id="3" orient="horz" pos="754">
          <p15:clr>
            <a:srgbClr val="FBAE40"/>
          </p15:clr>
        </p15:guide>
        <p15:guide id="4" orient="horz" pos="2738">
          <p15:clr>
            <a:srgbClr val="FBAE40"/>
          </p15:clr>
        </p15:guide>
        <p15:guide id="5" pos="29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1437323578"/>
      </p:ext>
    </p:extLst>
  </p:cSld>
  <p:clrMapOvr>
    <a:masterClrMapping/>
  </p:clrMapOvr>
  <p:hf sldNum="0" hdr="0" ftr="0" dt="0"/>
  <p:extLst>
    <p:ext uri="{DCECCB84-F9BA-43D5-87BE-67443E8EF086}">
      <p15:sldGuideLst xmlns:p15="http://schemas.microsoft.com/office/powerpoint/2012/main">
        <p15:guide id="4" orient="horz" pos="348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3841437324"/>
      </p:ext>
    </p:extLst>
  </p:cSld>
  <p:clrMapOvr>
    <a:masterClrMapping/>
  </p:clrMapOvr>
  <p:hf sldNum="0" hdr="0" ftr="0" dt="0"/>
  <p:extLst>
    <p:ext uri="{DCECCB84-F9BA-43D5-87BE-67443E8EF086}">
      <p15:sldGuideLst xmlns:p15="http://schemas.microsoft.com/office/powerpoint/2012/main">
        <p15:guide id="4" orient="horz" pos="348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2188089189"/>
      </p:ext>
    </p:extLst>
  </p:cSld>
  <p:clrMapOvr>
    <a:masterClrMapping/>
  </p:clrMapOvr>
  <p:hf sldNum="0" hdr="0" ftr="0" dt="0"/>
  <p:extLst>
    <p:ext uri="{DCECCB84-F9BA-43D5-87BE-67443E8EF086}">
      <p15:sldGuideLst xmlns:p15="http://schemas.microsoft.com/office/powerpoint/2012/main">
        <p15:guide id="1" pos="128">
          <p15:clr>
            <a:srgbClr val="FBAE40"/>
          </p15:clr>
        </p15:guide>
        <p15:guide id="2" pos="6784">
          <p15:clr>
            <a:srgbClr val="FBAE40"/>
          </p15:clr>
        </p15:guide>
        <p15:guide id="3" orient="horz" pos="1949">
          <p15:clr>
            <a:srgbClr val="FBAE40"/>
          </p15:clr>
        </p15:guide>
        <p15:guide id="4" orient="horz" pos="3489">
          <p15:clr>
            <a:srgbClr val="FBAE40"/>
          </p15:clr>
        </p15:guide>
        <p15:guide id="5" orient="horz" pos="220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764123442"/>
      </p:ext>
    </p:extLst>
  </p:cSld>
  <p:clrMapOvr>
    <a:masterClrMapping/>
  </p:clrMapOvr>
  <p:hf sldNum="0" hdr="0" ftr="0" dt="0"/>
  <p:extLst>
    <p:ext uri="{DCECCB84-F9BA-43D5-87BE-67443E8EF086}">
      <p15:sldGuideLst xmlns:p15="http://schemas.microsoft.com/office/powerpoint/2012/main">
        <p15:guide id="1" pos="3456">
          <p15:clr>
            <a:srgbClr val="FBAE40"/>
          </p15:clr>
        </p15:guide>
        <p15:guide id="2" pos="6784">
          <p15:clr>
            <a:srgbClr val="FBAE40"/>
          </p15:clr>
        </p15:guide>
        <p15:guide id="3" orient="horz" pos="250">
          <p15:clr>
            <a:srgbClr val="FBAE40"/>
          </p15:clr>
        </p15:guide>
        <p15:guide id="4" orient="horz" pos="3489">
          <p15:clr>
            <a:srgbClr val="FBAE40"/>
          </p15:clr>
        </p15:guide>
        <p15:guide id="5" pos="371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717610623"/>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783595451"/>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3225">
          <p15:clr>
            <a:srgbClr val="FBAE40"/>
          </p15:clr>
        </p15:guide>
        <p15:guide id="9" pos="368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417285702"/>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2126">
          <p15:clr>
            <a:srgbClr val="FBAE40"/>
          </p15:clr>
        </p15:guide>
        <p15:guide id="9" pos="2455">
          <p15:clr>
            <a:srgbClr val="FBAE40"/>
          </p15:clr>
        </p15:guide>
        <p15:guide id="10" pos="4453">
          <p15:clr>
            <a:srgbClr val="FBAE40"/>
          </p15:clr>
        </p15:guide>
        <p15:guide id="11" pos="478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65" userDrawn="1">
          <p15:clr>
            <a:srgbClr val="FBAE40"/>
          </p15:clr>
        </p15:guide>
        <p15:guide id="3" orient="horz" pos="1557" userDrawn="1">
          <p15:clr>
            <a:srgbClr val="FBAE40"/>
          </p15:clr>
        </p15:guide>
        <p15:guide id="4" orient="horz" pos="28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605733924"/>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1731">
          <p15:clr>
            <a:srgbClr val="FBAE40"/>
          </p15:clr>
        </p15:guide>
        <p15:guide id="9" pos="1810">
          <p15:clr>
            <a:srgbClr val="FBAE40"/>
          </p15:clr>
        </p15:guide>
        <p15:guide id="10" pos="3417">
          <p15:clr>
            <a:srgbClr val="FBAE40"/>
          </p15:clr>
        </p15:guide>
        <p15:guide id="11" pos="3495">
          <p15:clr>
            <a:srgbClr val="FBAE40"/>
          </p15:clr>
        </p15:guide>
        <p15:guide id="12" pos="5098">
          <p15:clr>
            <a:srgbClr val="FBAE40"/>
          </p15:clr>
        </p15:guide>
        <p15:guide id="13" pos="51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859475990"/>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360100263"/>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guide id="10" pos="3225">
          <p15:clr>
            <a:srgbClr val="FBAE40"/>
          </p15:clr>
        </p15:guide>
        <p15:guide id="11" pos="368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49988887"/>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2126">
          <p15:clr>
            <a:srgbClr val="FBAE40"/>
          </p15:clr>
        </p15:guide>
        <p15:guide id="9" pos="2457">
          <p15:clr>
            <a:srgbClr val="FBAE40"/>
          </p15:clr>
        </p15:guide>
        <p15:guide id="10" pos="4453">
          <p15:clr>
            <a:srgbClr val="FBAE40"/>
          </p15:clr>
        </p15:guide>
        <p15:guide id="11" pos="4782">
          <p15:clr>
            <a:srgbClr val="FBAE40"/>
          </p15:clr>
        </p15:guide>
        <p15:guide id="12" orient="horz" pos="2113">
          <p15:clr>
            <a:srgbClr val="FBAE40"/>
          </p15:clr>
        </p15:guide>
        <p15:guide id="13" orient="horz" pos="21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613194987"/>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guide id="10" pos="1731">
          <p15:clr>
            <a:srgbClr val="FBAE40"/>
          </p15:clr>
        </p15:guide>
        <p15:guide id="11" pos="1810">
          <p15:clr>
            <a:srgbClr val="FBAE40"/>
          </p15:clr>
        </p15:guide>
        <p15:guide id="12" pos="3416">
          <p15:clr>
            <a:srgbClr val="FBAE40"/>
          </p15:clr>
        </p15:guide>
        <p15:guide id="13" pos="3497">
          <p15:clr>
            <a:srgbClr val="FBAE40"/>
          </p15:clr>
        </p15:guide>
        <p15:guide id="14" pos="5098">
          <p15:clr>
            <a:srgbClr val="FBAE40"/>
          </p15:clr>
        </p15:guide>
        <p15:guide id="15" pos="51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Adicionar título do diapositivo</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860906993"/>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969536338"/>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7" orient="horz" pos="348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165"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784" userDrawn="1">
          <p15:clr>
            <a:srgbClr val="FBAE40"/>
          </p15:clr>
        </p15:guide>
        <p15:guide id="3" orient="horz" pos="250"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2.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w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Adicionar título do diapositivo</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pt-BR" noProof="1"/>
              <a:t>Clique para editar os estilos de texto Mestres</a:t>
            </a:r>
          </a:p>
          <a:p>
            <a:pPr lvl="1"/>
            <a:r>
              <a:rPr lang="pt-BR" noProof="1"/>
              <a:t>Segundo nível</a:t>
            </a:r>
          </a:p>
          <a:p>
            <a:pPr lvl="2"/>
            <a:r>
              <a:rPr lang="pt-BR" noProof="1"/>
              <a:t>Terceiro nível</a:t>
            </a:r>
          </a:p>
          <a:p>
            <a:pPr lvl="3"/>
            <a:r>
              <a:rPr lang="pt-BR" noProof="1"/>
              <a:t>Quarto nível</a:t>
            </a:r>
          </a:p>
          <a:p>
            <a:pPr lvl="4"/>
            <a:r>
              <a:rPr lang="pt-BR" noProof="1"/>
              <a:t>Quinto nível</a:t>
            </a:r>
            <a:endParaRPr lang="en-US" noProof="1"/>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‹nº›</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Interno</a:t>
            </a:r>
            <a:r>
              <a:rPr lang="en-US" sz="600" kern="0" baseline="0" noProof="1">
                <a:solidFill>
                  <a:schemeClr val="tx1"/>
                </a:solidFill>
                <a:latin typeface="+mn-lt"/>
              </a:rPr>
              <a:t> | SO/OPM43-BR | 2023-05-03</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Todos os direitos reservados, também no que diz respeito a qualquer disposição, utilização, reprodução, processamento, transmissão, bem como no caso de pedidos de patentes.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23" r:id="rId17"/>
    <p:sldLayoutId id="2147483734" r:id="rId18"/>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Adicionar título do diapositivo</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pt-BR" noProof="1"/>
              <a:t>Clique para editar os estilos de texto Mestres</a:t>
            </a:r>
          </a:p>
          <a:p>
            <a:pPr lvl="1"/>
            <a:r>
              <a:rPr lang="pt-BR" noProof="1"/>
              <a:t>Segundo nível</a:t>
            </a:r>
          </a:p>
          <a:p>
            <a:pPr lvl="2"/>
            <a:r>
              <a:rPr lang="pt-BR" noProof="1"/>
              <a:t>Terceiro nível</a:t>
            </a:r>
          </a:p>
          <a:p>
            <a:pPr lvl="3"/>
            <a:r>
              <a:rPr lang="pt-BR" noProof="1"/>
              <a:t>Quarto nível</a:t>
            </a:r>
          </a:p>
          <a:p>
            <a:pPr lvl="4"/>
            <a:r>
              <a:rPr lang="pt-BR" noProof="1"/>
              <a:t>Quinto nível</a:t>
            </a:r>
            <a:endParaRPr lang="en-US" noProof="1"/>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‹nº›</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Interno</a:t>
            </a:r>
            <a:r>
              <a:rPr lang="en-US" sz="600" kern="0" baseline="0" noProof="1">
                <a:solidFill>
                  <a:schemeClr val="tx1"/>
                </a:solidFill>
                <a:latin typeface="+mn-lt"/>
              </a:rPr>
              <a:t> | SO/OPM43-BR | 2023-05-03</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Todos os direitos reservados, também no que diz respeito a qualquer disposição, utilização, reprodução, processamento, transmissão, bem como no caso de pedidos de patentes.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03109083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8.png"/><Relationship Id="rId7" Type="http://schemas.openxmlformats.org/officeDocument/2006/relationships/image" Target="../media/image41.png"/><Relationship Id="rId2" Type="http://schemas.microsoft.com/office/2017/06/relationships/model3d" Target="../media/model3d1.glb"/><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image" Target="../media/image39.png"/><Relationship Id="rId4" Type="http://schemas.microsoft.com/office/2017/06/relationships/model3d" Target="../media/model3d2.glb"/><Relationship Id="rId9" Type="http://schemas.openxmlformats.org/officeDocument/2006/relationships/image" Target="../media/image240.png"/></Relationships>
</file>

<file path=ppt/slides/_rels/slide27.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42.png"/><Relationship Id="rId7" Type="http://schemas.openxmlformats.org/officeDocument/2006/relationships/image" Target="../media/image280.png"/><Relationship Id="rId2" Type="http://schemas.microsoft.com/office/2017/06/relationships/model3d" Target="../media/model3d3.glb"/><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microsoft.com/office/2017/06/relationships/model3d" Target="../media/model3d4.glb"/><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microsoft.com/office/2017/06/relationships/model3d" Target="../media/model3d5.glb"/><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png"/><Relationship Id="rId4" Type="http://schemas.microsoft.com/office/2017/06/relationships/model3d" Target="../media/model3d6.glb"/><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lstStyle/>
          <a:p>
            <a:r>
              <a:rPr lang="en-US" dirty="0" err="1"/>
              <a:t>Programação</a:t>
            </a:r>
            <a:r>
              <a:rPr lang="en-US" dirty="0"/>
              <a:t> </a:t>
            </a:r>
            <a:r>
              <a:rPr lang="en-US" dirty="0" err="1"/>
              <a:t>Orientada</a:t>
            </a:r>
            <a:r>
              <a:rPr lang="en-US" dirty="0"/>
              <a:t> à </a:t>
            </a:r>
            <a:r>
              <a:rPr lang="en-US" dirty="0" err="1"/>
              <a:t>Objetos</a:t>
            </a:r>
            <a:r>
              <a:rPr lang="en-US" dirty="0"/>
              <a:t> </a:t>
            </a:r>
            <a:r>
              <a:rPr lang="en-US" dirty="0" err="1"/>
              <a:t>utilizando</a:t>
            </a:r>
            <a:r>
              <a:rPr lang="en-US" dirty="0"/>
              <a:t> Java</a:t>
            </a:r>
          </a:p>
        </p:txBody>
      </p:sp>
      <p:sp>
        <p:nvSpPr>
          <p:cNvPr id="3" name="Text Placeholder 2">
            <a:extLst>
              <a:ext uri="{FF2B5EF4-FFF2-40B4-BE49-F238E27FC236}">
                <a16:creationId xmlns:a16="http://schemas.microsoft.com/office/drawing/2014/main" id="{B9139839-FCEA-4EC2-AD64-E9A6C386964E}"/>
              </a:ext>
            </a:extLst>
          </p:cNvPr>
          <p:cNvSpPr>
            <a:spLocks noGrp="1"/>
          </p:cNvSpPr>
          <p:nvPr>
            <p:ph type="body" sz="quarter" idx="1"/>
          </p:nvPr>
        </p:nvSpPr>
        <p:spPr/>
        <p:txBody>
          <a:bodyPr/>
          <a:lstStyle/>
          <a:p>
            <a:r>
              <a:rPr lang="en-US" dirty="0"/>
              <a:t>Leonardo Oliveira, CaP/ETS/ 03/05/2022</a:t>
            </a:r>
          </a:p>
        </p:txBody>
      </p:sp>
    </p:spTree>
    <p:extLst>
      <p:ext uri="{BB962C8B-B14F-4D97-AF65-F5344CB8AC3E}">
        <p14:creationId xmlns:p14="http://schemas.microsoft.com/office/powerpoint/2010/main" val="2853026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FFB7E6-6024-4207-8652-3E4B7A35CC96}"/>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928FE52-751E-434A-86FB-E06D2F8FB91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68D5D2D-53CA-4E24-9863-B1B13E52204E}"/>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pic>
        <p:nvPicPr>
          <p:cNvPr id="6" name="Espaço Reservado para Conteúdo 5">
            <a:extLst>
              <a:ext uri="{FF2B5EF4-FFF2-40B4-BE49-F238E27FC236}">
                <a16:creationId xmlns:a16="http://schemas.microsoft.com/office/drawing/2014/main" id="{1F78E760-BBD9-4E04-A2FF-72FDD64B7305}"/>
              </a:ext>
            </a:extLst>
          </p:cNvPr>
          <p:cNvPicPr>
            <a:picLocks noGrp="1" noChangeAspect="1"/>
          </p:cNvPicPr>
          <p:nvPr>
            <p:ph sz="quarter" idx="1"/>
          </p:nvPr>
        </p:nvPicPr>
        <p:blipFill>
          <a:blip r:embed="rId2"/>
          <a:stretch>
            <a:fillRect/>
          </a:stretch>
        </p:blipFill>
        <p:spPr>
          <a:xfrm>
            <a:off x="259199" y="1248054"/>
            <a:ext cx="5980099" cy="3991716"/>
          </a:xfrm>
          <a:prstGeom prst="rect">
            <a:avLst/>
          </a:prstGeom>
        </p:spPr>
      </p:pic>
      <p:graphicFrame>
        <p:nvGraphicFramePr>
          <p:cNvPr id="7" name="Tabela 8">
            <a:extLst>
              <a:ext uri="{FF2B5EF4-FFF2-40B4-BE49-F238E27FC236}">
                <a16:creationId xmlns:a16="http://schemas.microsoft.com/office/drawing/2014/main" id="{8268FADC-F06A-4656-803E-FDBF7AA98CAB}"/>
              </a:ext>
            </a:extLst>
          </p:cNvPr>
          <p:cNvGraphicFramePr>
            <a:graphicFrameLocks noGrp="1"/>
          </p:cNvGraphicFramePr>
          <p:nvPr/>
        </p:nvGraphicFramePr>
        <p:xfrm>
          <a:off x="6406021" y="1248054"/>
          <a:ext cx="4303978" cy="3910512"/>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721548">
                <a:tc gridSpan="2">
                  <a:txBody>
                    <a:bodyPr/>
                    <a:lstStyle/>
                    <a:p>
                      <a:pPr marL="0" algn="l" defTabSz="1016190" rtl="0" eaLnBrk="1" latinLnBrk="0" hangingPunct="1"/>
                      <a:r>
                        <a:rPr lang="pt-BR" sz="1800" b="1" kern="1200" dirty="0">
                          <a:solidFill>
                            <a:schemeClr val="bg1"/>
                          </a:solidFill>
                          <a:latin typeface="+mn-lt"/>
                          <a:ea typeface="+mn-ea"/>
                          <a:cs typeface="+mn-cs"/>
                        </a:rPr>
                        <a:t>Classe: Avião                                          Instância:  Avião da viagem</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07814">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407814">
                <a:tc>
                  <a:txBody>
                    <a:bodyPr/>
                    <a:lstStyle/>
                    <a:p>
                      <a:r>
                        <a:rPr lang="pt-BR" sz="1600" dirty="0"/>
                        <a:t>Modelo: Airbus</a:t>
                      </a:r>
                    </a:p>
                  </a:txBody>
                  <a:tcPr marL="82272" marR="82272" marT="41136" marB="41136"/>
                </a:tc>
                <a:tc>
                  <a:txBody>
                    <a:bodyPr/>
                    <a:lstStyle/>
                    <a:p>
                      <a:r>
                        <a:rPr lang="pt-BR" sz="1600" dirty="0"/>
                        <a:t>Decolar</a:t>
                      </a:r>
                    </a:p>
                  </a:txBody>
                  <a:tcPr marL="82272" marR="82272" marT="41136" marB="41136"/>
                </a:tc>
                <a:extLst>
                  <a:ext uri="{0D108BD9-81ED-4DB2-BD59-A6C34878D82A}">
                    <a16:rowId xmlns:a16="http://schemas.microsoft.com/office/drawing/2014/main" val="653423804"/>
                  </a:ext>
                </a:extLst>
              </a:tr>
              <a:tr h="428346">
                <a:tc>
                  <a:txBody>
                    <a:bodyPr/>
                    <a:lstStyle/>
                    <a:p>
                      <a:r>
                        <a:rPr lang="pt-BR" sz="1600" dirty="0"/>
                        <a:t>Companhia: Azul</a:t>
                      </a:r>
                    </a:p>
                  </a:txBody>
                  <a:tcPr marL="82272" marR="82272" marT="41136" marB="41136"/>
                </a:tc>
                <a:tc>
                  <a:txBody>
                    <a:bodyPr/>
                    <a:lstStyle/>
                    <a:p>
                      <a:r>
                        <a:rPr lang="pt-BR" sz="1600" dirty="0"/>
                        <a:t>Pousar</a:t>
                      </a:r>
                    </a:p>
                  </a:txBody>
                  <a:tcPr marL="82272" marR="82272" marT="41136" marB="41136"/>
                </a:tc>
                <a:extLst>
                  <a:ext uri="{0D108BD9-81ED-4DB2-BD59-A6C34878D82A}">
                    <a16:rowId xmlns:a16="http://schemas.microsoft.com/office/drawing/2014/main" val="3037123371"/>
                  </a:ext>
                </a:extLst>
              </a:tr>
              <a:tr h="407814">
                <a:tc>
                  <a:txBody>
                    <a:bodyPr/>
                    <a:lstStyle/>
                    <a:p>
                      <a:r>
                        <a:rPr lang="pt-BR" sz="1600" dirty="0"/>
                        <a:t>Origem: Campinas</a:t>
                      </a:r>
                    </a:p>
                  </a:txBody>
                  <a:tcPr marL="82272" marR="82272" marT="41136" marB="41136"/>
                </a:tc>
                <a:tc>
                  <a:txBody>
                    <a:bodyPr/>
                    <a:lstStyle/>
                    <a:p>
                      <a:r>
                        <a:rPr lang="pt-BR" sz="1600" dirty="0"/>
                        <a:t>Voar</a:t>
                      </a:r>
                    </a:p>
                  </a:txBody>
                  <a:tcPr marL="82272" marR="82272" marT="41136" marB="41136"/>
                </a:tc>
                <a:extLst>
                  <a:ext uri="{0D108BD9-81ED-4DB2-BD59-A6C34878D82A}">
                    <a16:rowId xmlns:a16="http://schemas.microsoft.com/office/drawing/2014/main" val="727201014"/>
                  </a:ext>
                </a:extLst>
              </a:tr>
              <a:tr h="721548">
                <a:tc>
                  <a:txBody>
                    <a:bodyPr/>
                    <a:lstStyle/>
                    <a:p>
                      <a:r>
                        <a:rPr lang="pt-BR" sz="1600" dirty="0"/>
                        <a:t>Destino: Fortaleza</a:t>
                      </a:r>
                    </a:p>
                  </a:txBody>
                  <a:tcPr marL="82272" marR="82272" marT="41136" marB="41136"/>
                </a:tc>
                <a:tc>
                  <a:txBody>
                    <a:bodyPr/>
                    <a:lstStyle/>
                    <a:p>
                      <a:r>
                        <a:rPr lang="pt-BR" sz="1600" dirty="0"/>
                        <a:t>Manobrar</a:t>
                      </a:r>
                    </a:p>
                  </a:txBody>
                  <a:tcPr marL="82272" marR="82272" marT="41136" marB="41136"/>
                </a:tc>
                <a:extLst>
                  <a:ext uri="{0D108BD9-81ED-4DB2-BD59-A6C34878D82A}">
                    <a16:rowId xmlns:a16="http://schemas.microsoft.com/office/drawing/2014/main" val="2392475831"/>
                  </a:ext>
                </a:extLst>
              </a:tr>
              <a:tr h="407814">
                <a:tc>
                  <a:txBody>
                    <a:bodyPr/>
                    <a:lstStyle/>
                    <a:p>
                      <a:r>
                        <a:rPr lang="pt-BR" sz="1600" dirty="0"/>
                        <a:t>Capacidade: 300 </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74259799"/>
                  </a:ext>
                </a:extLst>
              </a:tr>
              <a:tr h="407814">
                <a:tc>
                  <a:txBody>
                    <a:bodyPr/>
                    <a:lstStyle/>
                    <a:p>
                      <a:r>
                        <a:rPr lang="pt-BR" sz="1600" dirty="0"/>
                        <a:t>Cheio: Sim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40962941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C1FC02-7DDF-4C3F-993A-39CC539C350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553AB57C-12FE-4C16-BE28-8969F2FBE7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66EB7ED-3148-441E-9CCE-085E2232CAD0}"/>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pic>
        <p:nvPicPr>
          <p:cNvPr id="6" name="Espaço Reservado para Conteúdo 5">
            <a:extLst>
              <a:ext uri="{FF2B5EF4-FFF2-40B4-BE49-F238E27FC236}">
                <a16:creationId xmlns:a16="http://schemas.microsoft.com/office/drawing/2014/main" id="{E6896F49-DDB5-4F2C-BD55-C158274CFC12}"/>
              </a:ext>
            </a:extLst>
          </p:cNvPr>
          <p:cNvPicPr>
            <a:picLocks noGrp="1" noChangeAspect="1"/>
          </p:cNvPicPr>
          <p:nvPr>
            <p:ph sz="quarter" idx="1"/>
          </p:nvPr>
        </p:nvPicPr>
        <p:blipFill>
          <a:blip r:embed="rId3"/>
          <a:stretch>
            <a:fillRect/>
          </a:stretch>
        </p:blipFill>
        <p:spPr>
          <a:xfrm>
            <a:off x="259199" y="1229919"/>
            <a:ext cx="6264956" cy="4176637"/>
          </a:xfrm>
          <a:prstGeom prst="rect">
            <a:avLst/>
          </a:prstGeom>
        </p:spPr>
      </p:pic>
      <p:graphicFrame>
        <p:nvGraphicFramePr>
          <p:cNvPr id="7" name="Tabela 8">
            <a:extLst>
              <a:ext uri="{FF2B5EF4-FFF2-40B4-BE49-F238E27FC236}">
                <a16:creationId xmlns:a16="http://schemas.microsoft.com/office/drawing/2014/main" id="{B6603035-CAD2-4328-862B-7BBD32B115F0}"/>
              </a:ext>
            </a:extLst>
          </p:cNvPr>
          <p:cNvGraphicFramePr>
            <a:graphicFrameLocks noGrp="1"/>
          </p:cNvGraphicFramePr>
          <p:nvPr/>
        </p:nvGraphicFramePr>
        <p:xfrm>
          <a:off x="6665646" y="1362981"/>
          <a:ext cx="4303978" cy="3309099"/>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Tipo:  Paramédico                                      Instância:  Minha Socorrista</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56627">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329089">
                <a:tc>
                  <a:txBody>
                    <a:bodyPr/>
                    <a:lstStyle/>
                    <a:p>
                      <a:r>
                        <a:rPr lang="pt-BR" sz="1600" dirty="0"/>
                        <a:t>Nome: Beatriz</a:t>
                      </a:r>
                    </a:p>
                  </a:txBody>
                  <a:tcPr marL="82272" marR="82272" marT="41136" marB="41136"/>
                </a:tc>
                <a:tc>
                  <a:txBody>
                    <a:bodyPr/>
                    <a:lstStyle/>
                    <a:p>
                      <a:r>
                        <a:rPr lang="pt-BR" sz="1600" dirty="0"/>
                        <a:t>Ressuscitação</a:t>
                      </a:r>
                    </a:p>
                  </a:txBody>
                  <a:tcPr marL="82272" marR="82272" marT="41136" marB="41136"/>
                </a:tc>
                <a:extLst>
                  <a:ext uri="{0D108BD9-81ED-4DB2-BD59-A6C34878D82A}">
                    <a16:rowId xmlns:a16="http://schemas.microsoft.com/office/drawing/2014/main" val="653423804"/>
                  </a:ext>
                </a:extLst>
              </a:tr>
              <a:tr h="329089">
                <a:tc>
                  <a:txBody>
                    <a:bodyPr/>
                    <a:lstStyle/>
                    <a:p>
                      <a:r>
                        <a:rPr lang="pt-BR" sz="1600" dirty="0"/>
                        <a:t>Idade: 22 anos</a:t>
                      </a:r>
                    </a:p>
                  </a:txBody>
                  <a:tcPr marL="82272" marR="82272" marT="41136" marB="41136"/>
                </a:tc>
                <a:tc>
                  <a:txBody>
                    <a:bodyPr/>
                    <a:lstStyle/>
                    <a:p>
                      <a:r>
                        <a:rPr lang="pt-BR" sz="1600" dirty="0"/>
                        <a:t>Desfibrilar</a:t>
                      </a:r>
                    </a:p>
                  </a:txBody>
                  <a:tcPr marL="82272" marR="82272" marT="41136" marB="41136"/>
                </a:tc>
                <a:extLst>
                  <a:ext uri="{0D108BD9-81ED-4DB2-BD59-A6C34878D82A}">
                    <a16:rowId xmlns:a16="http://schemas.microsoft.com/office/drawing/2014/main" val="3037123371"/>
                  </a:ext>
                </a:extLst>
              </a:tr>
              <a:tr h="329089">
                <a:tc>
                  <a:txBody>
                    <a:bodyPr/>
                    <a:lstStyle/>
                    <a:p>
                      <a:r>
                        <a:rPr lang="pt-BR" sz="1600" dirty="0"/>
                        <a:t>Sexo: Feminino</a:t>
                      </a:r>
                    </a:p>
                  </a:txBody>
                  <a:tcPr marL="82272" marR="82272" marT="41136" marB="41136"/>
                </a:tc>
                <a:tc>
                  <a:txBody>
                    <a:bodyPr/>
                    <a:lstStyle/>
                    <a:p>
                      <a:r>
                        <a:rPr lang="pt-BR" sz="1600" dirty="0"/>
                        <a:t>Aplicar injeções</a:t>
                      </a:r>
                    </a:p>
                  </a:txBody>
                  <a:tcPr marL="82272" marR="82272" marT="41136" marB="41136"/>
                </a:tc>
                <a:extLst>
                  <a:ext uri="{0D108BD9-81ED-4DB2-BD59-A6C34878D82A}">
                    <a16:rowId xmlns:a16="http://schemas.microsoft.com/office/drawing/2014/main" val="727201014"/>
                  </a:ext>
                </a:extLst>
              </a:tr>
              <a:tr h="502567">
                <a:tc>
                  <a:txBody>
                    <a:bodyPr/>
                    <a:lstStyle/>
                    <a:p>
                      <a:r>
                        <a:rPr lang="pt-BR" sz="1600" dirty="0"/>
                        <a:t>Formação: Nível 3 </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r h="502567">
                <a:tc>
                  <a:txBody>
                    <a:bodyPr/>
                    <a:lstStyle/>
                    <a:p>
                      <a:r>
                        <a:rPr lang="pt-BR" sz="1600" dirty="0"/>
                        <a:t>Instituição: Samu</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6452022"/>
                  </a:ext>
                </a:extLst>
              </a:tr>
              <a:tr h="329089">
                <a:tc>
                  <a:txBody>
                    <a:bodyPr/>
                    <a:lstStyle/>
                    <a:p>
                      <a:r>
                        <a:rPr lang="pt-BR" sz="1600" dirty="0"/>
                        <a:t>Missões: 200</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2452040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6442A-3AC4-4C3E-86DD-03DE52D15D44}"/>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7EFC4909-01B4-4640-95E2-5D25A04422C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7D84273-B6E2-42B9-AA45-8F3ECD6BAA0A}"/>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pic>
        <p:nvPicPr>
          <p:cNvPr id="6" name="Espaço Reservado para Conteúdo 5">
            <a:extLst>
              <a:ext uri="{FF2B5EF4-FFF2-40B4-BE49-F238E27FC236}">
                <a16:creationId xmlns:a16="http://schemas.microsoft.com/office/drawing/2014/main" id="{A5E1C3AB-998B-41D0-8849-ABC8B9CB544C}"/>
              </a:ext>
            </a:extLst>
          </p:cNvPr>
          <p:cNvPicPr>
            <a:picLocks noGrp="1" noChangeAspect="1"/>
          </p:cNvPicPr>
          <p:nvPr>
            <p:ph sz="quarter" idx="1"/>
          </p:nvPr>
        </p:nvPicPr>
        <p:blipFill>
          <a:blip r:embed="rId2"/>
          <a:stretch>
            <a:fillRect/>
          </a:stretch>
        </p:blipFill>
        <p:spPr>
          <a:xfrm>
            <a:off x="259199" y="1490244"/>
            <a:ext cx="5763903" cy="3245077"/>
          </a:xfrm>
          <a:prstGeom prst="rect">
            <a:avLst/>
          </a:prstGeom>
        </p:spPr>
      </p:pic>
      <p:graphicFrame>
        <p:nvGraphicFramePr>
          <p:cNvPr id="7" name="Tabela 8">
            <a:extLst>
              <a:ext uri="{FF2B5EF4-FFF2-40B4-BE49-F238E27FC236}">
                <a16:creationId xmlns:a16="http://schemas.microsoft.com/office/drawing/2014/main" id="{D74EC329-2466-4121-9D96-154EBDBB1845}"/>
              </a:ext>
            </a:extLst>
          </p:cNvPr>
          <p:cNvGraphicFramePr>
            <a:graphicFrameLocks noGrp="1"/>
          </p:cNvGraphicFramePr>
          <p:nvPr/>
        </p:nvGraphicFramePr>
        <p:xfrm>
          <a:off x="6558773" y="1325699"/>
          <a:ext cx="4151226" cy="3830032"/>
        </p:xfrm>
        <a:graphic>
          <a:graphicData uri="http://schemas.openxmlformats.org/drawingml/2006/table">
            <a:tbl>
              <a:tblPr firstRow="1" bandRow="1">
                <a:tableStyleId>{5C22544A-7EE6-4342-B048-85BDC9FD1C3A}</a:tableStyleId>
              </a:tblPr>
              <a:tblGrid>
                <a:gridCol w="2075613">
                  <a:extLst>
                    <a:ext uri="{9D8B030D-6E8A-4147-A177-3AD203B41FA5}">
                      <a16:colId xmlns:a16="http://schemas.microsoft.com/office/drawing/2014/main" val="2806251661"/>
                    </a:ext>
                  </a:extLst>
                </a:gridCol>
                <a:gridCol w="2075613">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Jogador de Basquete                                         Instância:  Jogador Favorito</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56627">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575905">
                <a:tc>
                  <a:txBody>
                    <a:bodyPr/>
                    <a:lstStyle/>
                    <a:p>
                      <a:r>
                        <a:rPr lang="pt-BR" sz="1600" dirty="0"/>
                        <a:t>Nome: LeBron James</a:t>
                      </a:r>
                    </a:p>
                  </a:txBody>
                  <a:tcPr marL="82272" marR="82272" marT="41136" marB="41136"/>
                </a:tc>
                <a:tc>
                  <a:txBody>
                    <a:bodyPr/>
                    <a:lstStyle/>
                    <a:p>
                      <a:r>
                        <a:rPr lang="pt-BR" sz="1600" dirty="0"/>
                        <a:t>Driblar</a:t>
                      </a:r>
                    </a:p>
                  </a:txBody>
                  <a:tcPr marL="82272" marR="82272" marT="41136" marB="41136"/>
                </a:tc>
                <a:extLst>
                  <a:ext uri="{0D108BD9-81ED-4DB2-BD59-A6C34878D82A}">
                    <a16:rowId xmlns:a16="http://schemas.microsoft.com/office/drawing/2014/main" val="653423804"/>
                  </a:ext>
                </a:extLst>
              </a:tr>
              <a:tr h="329089">
                <a:tc>
                  <a:txBody>
                    <a:bodyPr/>
                    <a:lstStyle/>
                    <a:p>
                      <a:r>
                        <a:rPr lang="pt-BR" sz="1600" dirty="0"/>
                        <a:t>Idade: 36 anos</a:t>
                      </a:r>
                    </a:p>
                  </a:txBody>
                  <a:tcPr marL="82272" marR="82272" marT="41136" marB="41136"/>
                </a:tc>
                <a:tc>
                  <a:txBody>
                    <a:bodyPr/>
                    <a:lstStyle/>
                    <a:p>
                      <a:r>
                        <a:rPr lang="pt-BR" sz="1600" dirty="0"/>
                        <a:t>Arremessar</a:t>
                      </a:r>
                    </a:p>
                  </a:txBody>
                  <a:tcPr marL="82272" marR="82272" marT="41136" marB="41136"/>
                </a:tc>
                <a:extLst>
                  <a:ext uri="{0D108BD9-81ED-4DB2-BD59-A6C34878D82A}">
                    <a16:rowId xmlns:a16="http://schemas.microsoft.com/office/drawing/2014/main" val="3037123371"/>
                  </a:ext>
                </a:extLst>
              </a:tr>
              <a:tr h="356390">
                <a:tc>
                  <a:txBody>
                    <a:bodyPr/>
                    <a:lstStyle/>
                    <a:p>
                      <a:r>
                        <a:rPr lang="pt-BR" sz="1600" dirty="0"/>
                        <a:t>Sexo: Masculino</a:t>
                      </a:r>
                    </a:p>
                  </a:txBody>
                  <a:tcPr marL="82272" marR="82272" marT="41136" marB="41136"/>
                </a:tc>
                <a:tc>
                  <a:txBody>
                    <a:bodyPr/>
                    <a:lstStyle/>
                    <a:p>
                      <a:r>
                        <a:rPr lang="pt-BR" sz="1600" dirty="0"/>
                        <a:t>Fazer Filme</a:t>
                      </a:r>
                    </a:p>
                  </a:txBody>
                  <a:tcPr marL="82272" marR="82272" marT="41136" marB="41136"/>
                </a:tc>
                <a:extLst>
                  <a:ext uri="{0D108BD9-81ED-4DB2-BD59-A6C34878D82A}">
                    <a16:rowId xmlns:a16="http://schemas.microsoft.com/office/drawing/2014/main" val="727201014"/>
                  </a:ext>
                </a:extLst>
              </a:tr>
              <a:tr h="502567">
                <a:tc>
                  <a:txBody>
                    <a:bodyPr/>
                    <a:lstStyle/>
                    <a:p>
                      <a:r>
                        <a:rPr lang="pt-BR" sz="1600" dirty="0"/>
                        <a:t>Time: Lakers </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r h="502567">
                <a:tc>
                  <a:txBody>
                    <a:bodyPr/>
                    <a:lstStyle/>
                    <a:p>
                      <a:r>
                        <a:rPr lang="pt-BR" sz="1600" dirty="0"/>
                        <a:t>Altura: 2,06m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6452022"/>
                  </a:ext>
                </a:extLst>
              </a:tr>
              <a:tr h="575905">
                <a:tc>
                  <a:txBody>
                    <a:bodyPr/>
                    <a:lstStyle/>
                    <a:p>
                      <a:r>
                        <a:rPr lang="pt-BR" sz="1600" dirty="0"/>
                        <a:t>Salário: 41,18 milhões USD</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37320053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9469D-4731-4814-AC35-24EA012C0722}"/>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EE8D4724-B2A2-494E-9F27-C444C055617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3A9C2ED-9EB0-47DF-8AE6-4B839D443A32}"/>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pic>
        <p:nvPicPr>
          <p:cNvPr id="6" name="Espaço Reservado para Conteúdo 5">
            <a:extLst>
              <a:ext uri="{FF2B5EF4-FFF2-40B4-BE49-F238E27FC236}">
                <a16:creationId xmlns:a16="http://schemas.microsoft.com/office/drawing/2014/main" id="{3FA8B826-C948-41F3-A017-5079FA4C3B2C}"/>
              </a:ext>
            </a:extLst>
          </p:cNvPr>
          <p:cNvPicPr>
            <a:picLocks noGrp="1" noChangeAspect="1"/>
          </p:cNvPicPr>
          <p:nvPr>
            <p:ph sz="quarter" idx="1"/>
          </p:nvPr>
        </p:nvPicPr>
        <p:blipFill rotWithShape="1">
          <a:blip r:embed="rId2"/>
          <a:srcRect r="25347" b="8742"/>
          <a:stretch/>
        </p:blipFill>
        <p:spPr>
          <a:xfrm>
            <a:off x="259200" y="1433132"/>
            <a:ext cx="4759404" cy="3304349"/>
          </a:xfrm>
          <a:prstGeom prst="rect">
            <a:avLst/>
          </a:prstGeom>
        </p:spPr>
      </p:pic>
      <p:graphicFrame>
        <p:nvGraphicFramePr>
          <p:cNvPr id="7" name="Tabela 8">
            <a:extLst>
              <a:ext uri="{FF2B5EF4-FFF2-40B4-BE49-F238E27FC236}">
                <a16:creationId xmlns:a16="http://schemas.microsoft.com/office/drawing/2014/main" id="{B412E76D-42D9-44F2-B3B4-B4BB6139F183}"/>
              </a:ext>
            </a:extLst>
          </p:cNvPr>
          <p:cNvGraphicFramePr>
            <a:graphicFrameLocks noGrp="1"/>
          </p:cNvGraphicFramePr>
          <p:nvPr/>
        </p:nvGraphicFramePr>
        <p:xfrm>
          <a:off x="5806359" y="1355241"/>
          <a:ext cx="4303978" cy="3629253"/>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Bombeiro</a:t>
                      </a:r>
                    </a:p>
                    <a:p>
                      <a:pPr marL="0" algn="l" defTabSz="1016190" rtl="0" eaLnBrk="1" latinLnBrk="0" hangingPunct="1"/>
                      <a:r>
                        <a:rPr lang="pt-BR" sz="1800" b="1" kern="1200" dirty="0">
                          <a:solidFill>
                            <a:schemeClr val="bg1"/>
                          </a:solidFill>
                          <a:latin typeface="+mn-lt"/>
                          <a:ea typeface="+mn-ea"/>
                          <a:cs typeface="+mn-cs"/>
                        </a:rPr>
                        <a:t>Instância:  Bombeiro da Cidade</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56627">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329089">
                <a:tc>
                  <a:txBody>
                    <a:bodyPr/>
                    <a:lstStyle/>
                    <a:p>
                      <a:r>
                        <a:rPr lang="pt-BR" sz="1600" dirty="0"/>
                        <a:t>Nome: Tony</a:t>
                      </a:r>
                    </a:p>
                  </a:txBody>
                  <a:tcPr marL="82272" marR="82272" marT="41136" marB="41136"/>
                </a:tc>
                <a:tc>
                  <a:txBody>
                    <a:bodyPr/>
                    <a:lstStyle/>
                    <a:p>
                      <a:r>
                        <a:rPr lang="pt-BR" sz="1600" dirty="0"/>
                        <a:t>Resgate em altura</a:t>
                      </a:r>
                    </a:p>
                  </a:txBody>
                  <a:tcPr marL="82272" marR="82272" marT="41136" marB="41136"/>
                </a:tc>
                <a:extLst>
                  <a:ext uri="{0D108BD9-81ED-4DB2-BD59-A6C34878D82A}">
                    <a16:rowId xmlns:a16="http://schemas.microsoft.com/office/drawing/2014/main" val="653423804"/>
                  </a:ext>
                </a:extLst>
              </a:tr>
              <a:tr h="329089">
                <a:tc>
                  <a:txBody>
                    <a:bodyPr/>
                    <a:lstStyle/>
                    <a:p>
                      <a:r>
                        <a:rPr lang="pt-BR" sz="1600" dirty="0"/>
                        <a:t>Idade: 29 anos</a:t>
                      </a:r>
                    </a:p>
                  </a:txBody>
                  <a:tcPr marL="82272" marR="82272" marT="41136" marB="41136"/>
                </a:tc>
                <a:tc>
                  <a:txBody>
                    <a:bodyPr/>
                    <a:lstStyle/>
                    <a:p>
                      <a:r>
                        <a:rPr lang="pt-BR" sz="1600" dirty="0"/>
                        <a:t>Apagar incêndios</a:t>
                      </a:r>
                    </a:p>
                  </a:txBody>
                  <a:tcPr marL="82272" marR="82272" marT="41136" marB="41136"/>
                </a:tc>
                <a:extLst>
                  <a:ext uri="{0D108BD9-81ED-4DB2-BD59-A6C34878D82A}">
                    <a16:rowId xmlns:a16="http://schemas.microsoft.com/office/drawing/2014/main" val="3037123371"/>
                  </a:ext>
                </a:extLst>
              </a:tr>
              <a:tr h="575905">
                <a:tc>
                  <a:txBody>
                    <a:bodyPr/>
                    <a:lstStyle/>
                    <a:p>
                      <a:r>
                        <a:rPr lang="pt-BR" sz="1600" dirty="0"/>
                        <a:t>Sexo: Masculino</a:t>
                      </a:r>
                    </a:p>
                  </a:txBody>
                  <a:tcPr marL="82272" marR="82272" marT="41136" marB="41136"/>
                </a:tc>
                <a:tc>
                  <a:txBody>
                    <a:bodyPr/>
                    <a:lstStyle/>
                    <a:p>
                      <a:r>
                        <a:rPr lang="pt-BR" sz="1600" dirty="0"/>
                        <a:t>Resgate em acidente de transito</a:t>
                      </a:r>
                    </a:p>
                  </a:txBody>
                  <a:tcPr marL="82272" marR="82272" marT="41136" marB="41136"/>
                </a:tc>
                <a:extLst>
                  <a:ext uri="{0D108BD9-81ED-4DB2-BD59-A6C34878D82A}">
                    <a16:rowId xmlns:a16="http://schemas.microsoft.com/office/drawing/2014/main" val="727201014"/>
                  </a:ext>
                </a:extLst>
              </a:tr>
              <a:tr h="502567">
                <a:tc>
                  <a:txBody>
                    <a:bodyPr/>
                    <a:lstStyle/>
                    <a:p>
                      <a:r>
                        <a:rPr lang="pt-BR" sz="1600" dirty="0"/>
                        <a:t>Posição: Tenente</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r h="575905">
                <a:tc>
                  <a:txBody>
                    <a:bodyPr/>
                    <a:lstStyle/>
                    <a:p>
                      <a:r>
                        <a:rPr lang="pt-BR" sz="1600" dirty="0"/>
                        <a:t>Instituição: Corpo de Bombeiros</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6452022"/>
                  </a:ext>
                </a:extLst>
              </a:tr>
              <a:tr h="329089">
                <a:tc>
                  <a:txBody>
                    <a:bodyPr/>
                    <a:lstStyle/>
                    <a:p>
                      <a:r>
                        <a:rPr lang="pt-BR" sz="1600" dirty="0"/>
                        <a:t>Medalhas: 200</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7845211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198452-DC42-4800-8143-18EB171930B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BAF756A8-EBC7-409C-9A28-E0E35373AD2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EC6CFA5-D7EA-4879-905A-9165D1B55225}"/>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pic>
        <p:nvPicPr>
          <p:cNvPr id="6" name="Espaço Reservado para Conteúdo 5">
            <a:extLst>
              <a:ext uri="{FF2B5EF4-FFF2-40B4-BE49-F238E27FC236}">
                <a16:creationId xmlns:a16="http://schemas.microsoft.com/office/drawing/2014/main" id="{D87049E5-9667-4591-9654-29C7002E7F1D}"/>
              </a:ext>
            </a:extLst>
          </p:cNvPr>
          <p:cNvPicPr>
            <a:picLocks noGrp="1" noChangeAspect="1"/>
          </p:cNvPicPr>
          <p:nvPr>
            <p:ph sz="quarter" idx="1"/>
          </p:nvPr>
        </p:nvPicPr>
        <p:blipFill>
          <a:blip r:embed="rId2"/>
          <a:stretch>
            <a:fillRect/>
          </a:stretch>
        </p:blipFill>
        <p:spPr>
          <a:xfrm>
            <a:off x="266700" y="1248054"/>
            <a:ext cx="5629474" cy="3518421"/>
          </a:xfrm>
          <a:prstGeom prst="rect">
            <a:avLst/>
          </a:prstGeom>
        </p:spPr>
      </p:pic>
      <p:graphicFrame>
        <p:nvGraphicFramePr>
          <p:cNvPr id="7" name="Tabela 8">
            <a:extLst>
              <a:ext uri="{FF2B5EF4-FFF2-40B4-BE49-F238E27FC236}">
                <a16:creationId xmlns:a16="http://schemas.microsoft.com/office/drawing/2014/main" id="{8337DE2C-C0DC-438A-BA97-F03500DB3EF1}"/>
              </a:ext>
            </a:extLst>
          </p:cNvPr>
          <p:cNvGraphicFramePr>
            <a:graphicFrameLocks noGrp="1"/>
          </p:cNvGraphicFramePr>
          <p:nvPr/>
        </p:nvGraphicFramePr>
        <p:xfrm>
          <a:off x="6665646" y="1362980"/>
          <a:ext cx="3700648" cy="3022915"/>
        </p:xfrm>
        <a:graphic>
          <a:graphicData uri="http://schemas.openxmlformats.org/drawingml/2006/table">
            <a:tbl>
              <a:tblPr firstRow="1" bandRow="1">
                <a:tableStyleId>{5C22544A-7EE6-4342-B048-85BDC9FD1C3A}</a:tableStyleId>
              </a:tblPr>
              <a:tblGrid>
                <a:gridCol w="1850324">
                  <a:extLst>
                    <a:ext uri="{9D8B030D-6E8A-4147-A177-3AD203B41FA5}">
                      <a16:colId xmlns:a16="http://schemas.microsoft.com/office/drawing/2014/main" val="2806251661"/>
                    </a:ext>
                  </a:extLst>
                </a:gridCol>
                <a:gridCol w="1850324">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Carro                                             Identidade:  Carro dos Sonhos</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630982">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334303">
                <a:tc>
                  <a:txBody>
                    <a:bodyPr/>
                    <a:lstStyle/>
                    <a:p>
                      <a:r>
                        <a:rPr lang="pt-BR" sz="1600" dirty="0"/>
                        <a:t>Modelo: Enzo</a:t>
                      </a:r>
                    </a:p>
                  </a:txBody>
                  <a:tcPr marL="82272" marR="82272" marT="41136" marB="41136"/>
                </a:tc>
                <a:tc>
                  <a:txBody>
                    <a:bodyPr/>
                    <a:lstStyle/>
                    <a:p>
                      <a:r>
                        <a:rPr lang="pt-BR" sz="1600" dirty="0"/>
                        <a:t>Acelerar</a:t>
                      </a:r>
                    </a:p>
                  </a:txBody>
                  <a:tcPr marL="82272" marR="82272" marT="41136" marB="41136"/>
                </a:tc>
                <a:extLst>
                  <a:ext uri="{0D108BD9-81ED-4DB2-BD59-A6C34878D82A}">
                    <a16:rowId xmlns:a16="http://schemas.microsoft.com/office/drawing/2014/main" val="653423804"/>
                  </a:ext>
                </a:extLst>
              </a:tr>
              <a:tr h="364059">
                <a:tc>
                  <a:txBody>
                    <a:bodyPr/>
                    <a:lstStyle/>
                    <a:p>
                      <a:r>
                        <a:rPr lang="pt-BR" sz="1600" dirty="0"/>
                        <a:t>Marca: Ferrari</a:t>
                      </a:r>
                    </a:p>
                  </a:txBody>
                  <a:tcPr marL="82272" marR="82272" marT="41136" marB="41136"/>
                </a:tc>
                <a:tc>
                  <a:txBody>
                    <a:bodyPr/>
                    <a:lstStyle/>
                    <a:p>
                      <a:r>
                        <a:rPr lang="pt-BR" sz="1600" dirty="0"/>
                        <a:t>Frear</a:t>
                      </a:r>
                    </a:p>
                  </a:txBody>
                  <a:tcPr marL="82272" marR="82272" marT="41136" marB="41136"/>
                </a:tc>
                <a:extLst>
                  <a:ext uri="{0D108BD9-81ED-4DB2-BD59-A6C34878D82A}">
                    <a16:rowId xmlns:a16="http://schemas.microsoft.com/office/drawing/2014/main" val="3037123371"/>
                  </a:ext>
                </a:extLst>
              </a:tr>
              <a:tr h="591483">
                <a:tc>
                  <a:txBody>
                    <a:bodyPr/>
                    <a:lstStyle/>
                    <a:p>
                      <a:r>
                        <a:rPr lang="pt-BR" sz="1600" dirty="0"/>
                        <a:t>Velocidade Máxima: 320 km/h</a:t>
                      </a:r>
                    </a:p>
                  </a:txBody>
                  <a:tcPr marL="82272" marR="82272" marT="41136" marB="41136"/>
                </a:tc>
                <a:tc>
                  <a:txBody>
                    <a:bodyPr/>
                    <a:lstStyle/>
                    <a:p>
                      <a:r>
                        <a:rPr lang="pt-BR" sz="1600" dirty="0"/>
                        <a:t>Abrir Portas</a:t>
                      </a:r>
                    </a:p>
                  </a:txBody>
                  <a:tcPr marL="82272" marR="82272" marT="41136" marB="41136"/>
                </a:tc>
                <a:extLst>
                  <a:ext uri="{0D108BD9-81ED-4DB2-BD59-A6C34878D82A}">
                    <a16:rowId xmlns:a16="http://schemas.microsoft.com/office/drawing/2014/main" val="727201014"/>
                  </a:ext>
                </a:extLst>
              </a:tr>
              <a:tr h="471106">
                <a:tc>
                  <a:txBody>
                    <a:bodyPr/>
                    <a:lstStyle/>
                    <a:p>
                      <a:r>
                        <a:rPr lang="pt-BR" sz="1600" dirty="0"/>
                        <a:t>Cor: Vermelho</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bl>
          </a:graphicData>
        </a:graphic>
      </p:graphicFrame>
    </p:spTree>
    <p:extLst>
      <p:ext uri="{BB962C8B-B14F-4D97-AF65-F5344CB8AC3E}">
        <p14:creationId xmlns:p14="http://schemas.microsoft.com/office/powerpoint/2010/main" val="16601402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FFE69-506D-43FA-AD5D-B849731F7468}"/>
              </a:ext>
            </a:extLst>
          </p:cNvPr>
          <p:cNvSpPr>
            <a:spLocks noGrp="1"/>
          </p:cNvSpPr>
          <p:nvPr>
            <p:ph type="title"/>
          </p:nvPr>
        </p:nvSpPr>
        <p:spPr/>
        <p:txBody>
          <a:bodyPr/>
          <a:lstStyle/>
          <a:p>
            <a:r>
              <a:rPr lang="pt-BR"/>
              <a:t>Classe</a:t>
            </a:r>
          </a:p>
        </p:txBody>
      </p:sp>
      <p:sp>
        <p:nvSpPr>
          <p:cNvPr id="3" name="Espaço Reservado para Texto 2">
            <a:extLst>
              <a:ext uri="{FF2B5EF4-FFF2-40B4-BE49-F238E27FC236}">
                <a16:creationId xmlns:a16="http://schemas.microsoft.com/office/drawing/2014/main" id="{4CEAABEF-55BF-48E1-ADAF-3673FC3F1F5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82CF868-2AD7-41BA-9B4D-42CAF28C8397}"/>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7" name="Espaço Reservado para Conteúdo 6">
            <a:extLst>
              <a:ext uri="{FF2B5EF4-FFF2-40B4-BE49-F238E27FC236}">
                <a16:creationId xmlns:a16="http://schemas.microsoft.com/office/drawing/2014/main" id="{9BA8CDD9-0D11-428B-8F84-C111DDD0CBB9}"/>
              </a:ext>
            </a:extLst>
          </p:cNvPr>
          <p:cNvPicPr>
            <a:picLocks noGrp="1" noChangeAspect="1"/>
          </p:cNvPicPr>
          <p:nvPr>
            <p:ph sz="quarter" idx="1"/>
          </p:nvPr>
        </p:nvPicPr>
        <p:blipFill>
          <a:blip r:embed="rId2"/>
          <a:stretch>
            <a:fillRect/>
          </a:stretch>
        </p:blipFill>
        <p:spPr>
          <a:xfrm>
            <a:off x="266700" y="1235545"/>
            <a:ext cx="7869105" cy="4301394"/>
          </a:xfrm>
        </p:spPr>
      </p:pic>
    </p:spTree>
    <p:extLst>
      <p:ext uri="{BB962C8B-B14F-4D97-AF65-F5344CB8AC3E}">
        <p14:creationId xmlns:p14="http://schemas.microsoft.com/office/powerpoint/2010/main" val="1281265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390F20-6FF6-4050-A7D7-9682EC53F1C8}"/>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E896A26-E3D7-4061-B2DD-43B3A665F11E}"/>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6198748-A8DE-47E1-A216-BF2C0DFD3C36}"/>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pic>
        <p:nvPicPr>
          <p:cNvPr id="7" name="Espaço Reservado para Conteúdo 6">
            <a:extLst>
              <a:ext uri="{FF2B5EF4-FFF2-40B4-BE49-F238E27FC236}">
                <a16:creationId xmlns:a16="http://schemas.microsoft.com/office/drawing/2014/main" id="{7006EACF-C12C-44E3-8392-D528EB99476D}"/>
              </a:ext>
            </a:extLst>
          </p:cNvPr>
          <p:cNvPicPr>
            <a:picLocks noGrp="1" noChangeAspect="1"/>
          </p:cNvPicPr>
          <p:nvPr>
            <p:ph sz="quarter" idx="1"/>
          </p:nvPr>
        </p:nvPicPr>
        <p:blipFill>
          <a:blip r:embed="rId2"/>
          <a:stretch>
            <a:fillRect/>
          </a:stretch>
        </p:blipFill>
        <p:spPr>
          <a:xfrm>
            <a:off x="3341644" y="1149338"/>
            <a:ext cx="4528271" cy="4545824"/>
          </a:xfrm>
        </p:spPr>
      </p:pic>
    </p:spTree>
    <p:extLst>
      <p:ext uri="{BB962C8B-B14F-4D97-AF65-F5344CB8AC3E}">
        <p14:creationId xmlns:p14="http://schemas.microsoft.com/office/powerpoint/2010/main" val="38961571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0FA72-2C6A-4CEA-BB96-311246D10116}"/>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2DF47B76-5E05-4F50-BC5F-48311189DB3B}"/>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953DFA46-9FE6-4EEA-BE81-41D73E149A77}"/>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pic>
        <p:nvPicPr>
          <p:cNvPr id="7" name="Espaço Reservado para Conteúdo 6">
            <a:extLst>
              <a:ext uri="{FF2B5EF4-FFF2-40B4-BE49-F238E27FC236}">
                <a16:creationId xmlns:a16="http://schemas.microsoft.com/office/drawing/2014/main" id="{D9210EED-28D9-400D-A9A8-A12191C6243C}"/>
              </a:ext>
            </a:extLst>
          </p:cNvPr>
          <p:cNvPicPr>
            <a:picLocks noGrp="1" noChangeAspect="1"/>
          </p:cNvPicPr>
          <p:nvPr>
            <p:ph sz="quarter" idx="1"/>
          </p:nvPr>
        </p:nvPicPr>
        <p:blipFill>
          <a:blip r:embed="rId2"/>
          <a:stretch>
            <a:fillRect/>
          </a:stretch>
        </p:blipFill>
        <p:spPr>
          <a:xfrm>
            <a:off x="2365194" y="1036865"/>
            <a:ext cx="6532242" cy="4744131"/>
          </a:xfrm>
        </p:spPr>
      </p:pic>
    </p:spTree>
    <p:extLst>
      <p:ext uri="{BB962C8B-B14F-4D97-AF65-F5344CB8AC3E}">
        <p14:creationId xmlns:p14="http://schemas.microsoft.com/office/powerpoint/2010/main" val="9291930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19AA04-364F-4906-A1AC-FE97E2354490}"/>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0F6E7A51-4837-48C5-9B90-9AE6412E88B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0F711F7F-5F38-476C-A903-9BD108FB5282}"/>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pic>
        <p:nvPicPr>
          <p:cNvPr id="7" name="Imagem 6">
            <a:extLst>
              <a:ext uri="{FF2B5EF4-FFF2-40B4-BE49-F238E27FC236}">
                <a16:creationId xmlns:a16="http://schemas.microsoft.com/office/drawing/2014/main" id="{85CB46BE-0D3C-4BC8-99E0-5893994FFCF9}"/>
              </a:ext>
            </a:extLst>
          </p:cNvPr>
          <p:cNvPicPr>
            <a:picLocks noChangeAspect="1"/>
          </p:cNvPicPr>
          <p:nvPr/>
        </p:nvPicPr>
        <p:blipFill>
          <a:blip r:embed="rId2"/>
          <a:stretch>
            <a:fillRect/>
          </a:stretch>
        </p:blipFill>
        <p:spPr>
          <a:xfrm>
            <a:off x="2932400" y="1212214"/>
            <a:ext cx="5104397" cy="4416344"/>
          </a:xfrm>
          <a:prstGeom prst="rect">
            <a:avLst/>
          </a:prstGeom>
        </p:spPr>
      </p:pic>
    </p:spTree>
    <p:extLst>
      <p:ext uri="{BB962C8B-B14F-4D97-AF65-F5344CB8AC3E}">
        <p14:creationId xmlns:p14="http://schemas.microsoft.com/office/powerpoint/2010/main" val="33470040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B1ED55-07F3-4926-B978-464D3DBD7CEF}"/>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BD9F5881-A7DE-4958-91F0-BBF5619E93C0}"/>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D361AF69-042E-40D7-8FDB-6007501E3E71}"/>
              </a:ext>
            </a:extLst>
          </p:cNvPr>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7" name="Espaço Reservado para Conteúdo 6">
            <a:extLst>
              <a:ext uri="{FF2B5EF4-FFF2-40B4-BE49-F238E27FC236}">
                <a16:creationId xmlns:a16="http://schemas.microsoft.com/office/drawing/2014/main" id="{7C5E9131-743C-493F-8BBD-19CAE9DDEC2B}"/>
              </a:ext>
            </a:extLst>
          </p:cNvPr>
          <p:cNvPicPr>
            <a:picLocks noGrp="1" noChangeAspect="1"/>
          </p:cNvPicPr>
          <p:nvPr>
            <p:ph sz="quarter" idx="1"/>
          </p:nvPr>
        </p:nvPicPr>
        <p:blipFill>
          <a:blip r:embed="rId2"/>
          <a:stretch>
            <a:fillRect/>
          </a:stretch>
        </p:blipFill>
        <p:spPr>
          <a:xfrm>
            <a:off x="2441049" y="1036865"/>
            <a:ext cx="6895617" cy="4605466"/>
          </a:xfrm>
        </p:spPr>
      </p:pic>
    </p:spTree>
    <p:extLst>
      <p:ext uri="{BB962C8B-B14F-4D97-AF65-F5344CB8AC3E}">
        <p14:creationId xmlns:p14="http://schemas.microsoft.com/office/powerpoint/2010/main" val="42394388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9B9C69BF-63EB-77CE-8D28-54C82E697FB1}"/>
              </a:ext>
            </a:extLst>
          </p:cNvPr>
          <p:cNvSpPr>
            <a:spLocks noGrp="1"/>
          </p:cNvSpPr>
          <p:nvPr>
            <p:ph type="body" sz="quarter" idx="15"/>
          </p:nvPr>
        </p:nvSpPr>
        <p:spPr/>
        <p:txBody>
          <a:bodyPr/>
          <a:lstStyle/>
          <a:p>
            <a:r>
              <a:rPr lang="pt-BR" dirty="0"/>
              <a:t>Classes, Abstração e Métodos</a:t>
            </a:r>
          </a:p>
        </p:txBody>
      </p:sp>
      <p:sp>
        <p:nvSpPr>
          <p:cNvPr id="4" name="Título 3">
            <a:extLst>
              <a:ext uri="{FF2B5EF4-FFF2-40B4-BE49-F238E27FC236}">
                <a16:creationId xmlns:a16="http://schemas.microsoft.com/office/drawing/2014/main" id="{DE5F191F-0913-21A3-E011-2E08568CA64A}"/>
              </a:ext>
            </a:extLst>
          </p:cNvPr>
          <p:cNvSpPr>
            <a:spLocks noGrp="1"/>
          </p:cNvSpPr>
          <p:nvPr>
            <p:ph type="ctrTitle"/>
          </p:nvPr>
        </p:nvSpPr>
        <p:spPr/>
        <p:txBody>
          <a:bodyPr/>
          <a:lstStyle/>
          <a:p>
            <a:r>
              <a:rPr lang="pt-BR" dirty="0"/>
              <a:t>05</a:t>
            </a:r>
          </a:p>
        </p:txBody>
      </p:sp>
    </p:spTree>
    <p:extLst>
      <p:ext uri="{BB962C8B-B14F-4D97-AF65-F5344CB8AC3E}">
        <p14:creationId xmlns:p14="http://schemas.microsoft.com/office/powerpoint/2010/main" val="200354151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7496B-42B1-447E-A0DB-EE86AC607BAE}"/>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AE2355DA-1A01-4DEA-91FA-AC9956FF620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5175FC16-2494-40EE-96FF-E884D9014D23}"/>
              </a:ext>
            </a:extLst>
          </p:cNvPr>
          <p:cNvSpPr>
            <a:spLocks noGrp="1"/>
          </p:cNvSpPr>
          <p:nvPr>
            <p:ph type="sldNum" sz="quarter" idx="12"/>
          </p:nvPr>
        </p:nvSpPr>
        <p:spPr/>
        <p:txBody>
          <a:bodyPr/>
          <a:lstStyle/>
          <a:p>
            <a:fld id="{4898AEC0-503E-4FA4-859C-D0F72D6E3F79}" type="slidenum">
              <a:rPr lang="en-US" noProof="1" smtClean="0"/>
              <a:pPr/>
              <a:t>20</a:t>
            </a:fld>
            <a:endParaRPr lang="en-US" noProof="1"/>
          </a:p>
        </p:txBody>
      </p:sp>
      <p:pic>
        <p:nvPicPr>
          <p:cNvPr id="7" name="Imagem 6">
            <a:extLst>
              <a:ext uri="{FF2B5EF4-FFF2-40B4-BE49-F238E27FC236}">
                <a16:creationId xmlns:a16="http://schemas.microsoft.com/office/drawing/2014/main" id="{AD25E78B-2DED-49C1-9764-D23E4594FF14}"/>
              </a:ext>
            </a:extLst>
          </p:cNvPr>
          <p:cNvPicPr>
            <a:picLocks noChangeAspect="1"/>
          </p:cNvPicPr>
          <p:nvPr/>
        </p:nvPicPr>
        <p:blipFill>
          <a:blip r:embed="rId2"/>
          <a:stretch>
            <a:fillRect/>
          </a:stretch>
        </p:blipFill>
        <p:spPr>
          <a:xfrm>
            <a:off x="2836326" y="1171919"/>
            <a:ext cx="5491447" cy="4620635"/>
          </a:xfrm>
          <a:prstGeom prst="rect">
            <a:avLst/>
          </a:prstGeom>
        </p:spPr>
      </p:pic>
    </p:spTree>
    <p:extLst>
      <p:ext uri="{BB962C8B-B14F-4D97-AF65-F5344CB8AC3E}">
        <p14:creationId xmlns:p14="http://schemas.microsoft.com/office/powerpoint/2010/main" val="3374479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2FAF96-D78D-7507-4E65-CEBE6721B151}"/>
              </a:ext>
            </a:extLst>
          </p:cNvPr>
          <p:cNvSpPr>
            <a:spLocks noGrp="1"/>
          </p:cNvSpPr>
          <p:nvPr>
            <p:ph type="title"/>
          </p:nvPr>
        </p:nvSpPr>
        <p:spPr/>
        <p:txBody>
          <a:bodyPr/>
          <a:lstStyle/>
          <a:p>
            <a:r>
              <a:rPr lang="pt-BR" dirty="0"/>
              <a:t>Calculadora Geométrica</a:t>
            </a:r>
          </a:p>
        </p:txBody>
      </p:sp>
      <p:sp>
        <p:nvSpPr>
          <p:cNvPr id="2" name="Espaço Reservado para Texto 1">
            <a:extLst>
              <a:ext uri="{FF2B5EF4-FFF2-40B4-BE49-F238E27FC236}">
                <a16:creationId xmlns:a16="http://schemas.microsoft.com/office/drawing/2014/main" id="{A7F7E2FA-CD63-E489-3E9B-63A8F734E7F5}"/>
              </a:ext>
            </a:extLst>
          </p:cNvPr>
          <p:cNvSpPr>
            <a:spLocks noGrp="1"/>
          </p:cNvSpPr>
          <p:nvPr>
            <p:ph type="body" sz="quarter" idx="15"/>
          </p:nvPr>
        </p:nvSpPr>
        <p:spPr/>
        <p:txBody>
          <a:bodyPr/>
          <a:lstStyle/>
          <a:p>
            <a:r>
              <a:rPr lang="pt-BR" dirty="0"/>
              <a:t>JAVA</a:t>
            </a:r>
          </a:p>
          <a:p>
            <a:endParaRPr lang="pt-BR" dirty="0"/>
          </a:p>
        </p:txBody>
      </p:sp>
      <p:sp>
        <p:nvSpPr>
          <p:cNvPr id="5" name="Espaço Reservado para Conteúdo 4">
            <a:extLst>
              <a:ext uri="{FF2B5EF4-FFF2-40B4-BE49-F238E27FC236}">
                <a16:creationId xmlns:a16="http://schemas.microsoft.com/office/drawing/2014/main" id="{3C6324B0-C0C4-72A2-FCF2-86DC9DD46470}"/>
              </a:ext>
            </a:extLst>
          </p:cNvPr>
          <p:cNvSpPr>
            <a:spLocks noGrp="1"/>
          </p:cNvSpPr>
          <p:nvPr>
            <p:ph sz="quarter" idx="1"/>
          </p:nvPr>
        </p:nvSpPr>
        <p:spPr/>
        <p:txBody>
          <a:bodyPr/>
          <a:lstStyle/>
          <a:p>
            <a:r>
              <a:rPr lang="pt-BR" dirty="0"/>
              <a:t>Você deverá criar uma calculadora para forma Geométricas Planas e Espaciais.</a:t>
            </a:r>
          </a:p>
          <a:p>
            <a:r>
              <a:rPr lang="pt-BR" dirty="0"/>
              <a:t>A calculadora deve calcular as seguintes figuras planas: Quadrado, Retângulo, Triângulo Equilátero, Circulo, Hexágono Regular. </a:t>
            </a:r>
          </a:p>
          <a:p>
            <a:r>
              <a:rPr lang="pt-BR" dirty="0"/>
              <a:t>A calculadora deve calcular as seguintes figuras espaciais: Cubo, Paralelepípedo, Esfera, Pirâmide de Base Quadrada, Cilindro, Cone.</a:t>
            </a:r>
          </a:p>
          <a:p>
            <a:r>
              <a:rPr lang="pt-BR" dirty="0"/>
              <a:t>Nas figuras planas você deverá calcular área e perímetro.</a:t>
            </a:r>
          </a:p>
          <a:p>
            <a:r>
              <a:rPr lang="pt-BR" dirty="0"/>
              <a:t>Nas figuras espaciais você deverá calcular volume e área superficial</a:t>
            </a:r>
          </a:p>
          <a:p>
            <a:r>
              <a:rPr lang="pt-BR" dirty="0"/>
              <a:t>Cada figura é uma única classe em um único arquivo</a:t>
            </a:r>
          </a:p>
          <a:p>
            <a:r>
              <a:rPr lang="pt-BR" dirty="0"/>
              <a:t>As figuras recebem parâmetros via método Construtor.</a:t>
            </a:r>
          </a:p>
          <a:p>
            <a:r>
              <a:rPr lang="pt-BR" dirty="0"/>
              <a:t>As figuras planas tem os métodos calcularPerimetro e calcularArea</a:t>
            </a:r>
          </a:p>
          <a:p>
            <a:r>
              <a:rPr lang="pt-BR" dirty="0"/>
              <a:t>As figuras espaciais tem os métodos calcularVolume e calularAreaSuperficial</a:t>
            </a:r>
          </a:p>
        </p:txBody>
      </p:sp>
    </p:spTree>
    <p:extLst>
      <p:ext uri="{BB962C8B-B14F-4D97-AF65-F5344CB8AC3E}">
        <p14:creationId xmlns:p14="http://schemas.microsoft.com/office/powerpoint/2010/main" val="19802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1FF2B-113A-E8E0-48B6-5800FB33DEF3}"/>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B4EA680A-80C0-EE3A-5216-749E4E152DFE}"/>
              </a:ext>
            </a:extLst>
          </p:cNvPr>
          <p:cNvSpPr>
            <a:spLocks noGrp="1"/>
          </p:cNvSpPr>
          <p:nvPr>
            <p:ph type="body" sz="quarter" idx="15"/>
          </p:nvPr>
        </p:nvSpPr>
        <p:spPr/>
        <p:txBody>
          <a:bodyPr/>
          <a:lstStyle/>
          <a:p>
            <a:r>
              <a:rPr lang="pt-BR" dirty="0"/>
              <a:t>JAVA</a:t>
            </a:r>
          </a:p>
          <a:p>
            <a:endParaRPr lang="pt-BR" dirty="0"/>
          </a:p>
        </p:txBody>
      </p:sp>
      <p:sp>
        <p:nvSpPr>
          <p:cNvPr id="4" name="Espaço Reservado para Conteúdo 3">
            <a:extLst>
              <a:ext uri="{FF2B5EF4-FFF2-40B4-BE49-F238E27FC236}">
                <a16:creationId xmlns:a16="http://schemas.microsoft.com/office/drawing/2014/main" id="{AB187FF7-C997-1B6E-3201-F405FF767BD0}"/>
              </a:ext>
            </a:extLst>
          </p:cNvPr>
          <p:cNvSpPr>
            <a:spLocks noGrp="1"/>
          </p:cNvSpPr>
          <p:nvPr>
            <p:ph sz="quarter" idx="1"/>
          </p:nvPr>
        </p:nvSpPr>
        <p:spPr/>
        <p:txBody>
          <a:bodyPr/>
          <a:lstStyle/>
          <a:p>
            <a:r>
              <a:rPr lang="pt-BR" dirty="0"/>
              <a:t>Cada classe contém um método que retorna os valores dos atributos da classe como String, dentro desse método você deverá passar um número como parâmetro para definir se essa String será com caracteres maiúsculos minúsculos, se o número for par retorna a String em maiúsculo, se for ímpar retorna em minúsculo.</a:t>
            </a:r>
          </a:p>
          <a:p>
            <a:r>
              <a:rPr lang="pt-BR" dirty="0"/>
              <a:t>A aplicação deve conter um menu implementado com switch/case. </a:t>
            </a:r>
          </a:p>
          <a:p>
            <a:r>
              <a:rPr lang="pt-BR" dirty="0"/>
              <a:t>O usuário primeiramente deve digitar seu nome, a aplicação constantemente deve se referir ao nome do usuário quando solicitar para ele escolher entre as opções</a:t>
            </a:r>
          </a:p>
          <a:p>
            <a:r>
              <a:rPr lang="pt-BR" dirty="0"/>
              <a:t>O programa solicita para o usuário escolher entre figuras planas e espaciais.</a:t>
            </a:r>
          </a:p>
          <a:p>
            <a:r>
              <a:rPr lang="pt-BR" dirty="0"/>
              <a:t>O programa solicita para o usuário escolher determinada figura geométrica.</a:t>
            </a:r>
          </a:p>
          <a:p>
            <a:r>
              <a:rPr lang="pt-BR" dirty="0"/>
              <a:t>O programa executa até o usuário escolher a opção de sair.</a:t>
            </a:r>
          </a:p>
          <a:p>
            <a:r>
              <a:rPr lang="pt-BR" dirty="0"/>
              <a:t>O programa só aceita números maiores que 0.</a:t>
            </a:r>
          </a:p>
          <a:p>
            <a:r>
              <a:rPr lang="pt-BR" dirty="0"/>
              <a:t>O programa não aceitas letras em lugares que devem ser números.</a:t>
            </a:r>
          </a:p>
          <a:p>
            <a:r>
              <a:rPr lang="pt-BR" dirty="0"/>
              <a:t>O programa não aceita opções invalidas no menu.</a:t>
            </a:r>
          </a:p>
          <a:p>
            <a:endParaRPr lang="pt-BR" dirty="0"/>
          </a:p>
          <a:p>
            <a:endParaRPr lang="pt-BR" dirty="0"/>
          </a:p>
        </p:txBody>
      </p:sp>
      <p:sp>
        <p:nvSpPr>
          <p:cNvPr id="5" name="Espaço Reservado para Número de Slide 4">
            <a:extLst>
              <a:ext uri="{FF2B5EF4-FFF2-40B4-BE49-F238E27FC236}">
                <a16:creationId xmlns:a16="http://schemas.microsoft.com/office/drawing/2014/main" id="{F72BAEE8-F4C8-0805-58B4-910FC4F91659}"/>
              </a:ext>
            </a:extLst>
          </p:cNvPr>
          <p:cNvSpPr>
            <a:spLocks noGrp="1"/>
          </p:cNvSpPr>
          <p:nvPr>
            <p:ph type="sldNum" sz="quarter" idx="12"/>
          </p:nvPr>
        </p:nvSpPr>
        <p:spPr/>
        <p:txBody>
          <a:bodyPr/>
          <a:lstStyle/>
          <a:p>
            <a:fld id="{4898AEC0-503E-4FA4-859C-D0F72D6E3F79}" type="slidenum">
              <a:rPr lang="en-US" noProof="1" smtClean="0"/>
              <a:pPr/>
              <a:t>22</a:t>
            </a:fld>
            <a:endParaRPr lang="en-US" noProof="1"/>
          </a:p>
        </p:txBody>
      </p:sp>
    </p:spTree>
    <p:extLst>
      <p:ext uri="{BB962C8B-B14F-4D97-AF65-F5344CB8AC3E}">
        <p14:creationId xmlns:p14="http://schemas.microsoft.com/office/powerpoint/2010/main" val="3522538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C162E2-B9D1-F437-5EF2-776D9D9E579A}"/>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4AD23D6B-A86F-40A8-B484-8CE7B797A058}"/>
              </a:ext>
            </a:extLst>
          </p:cNvPr>
          <p:cNvSpPr>
            <a:spLocks noGrp="1"/>
          </p:cNvSpPr>
          <p:nvPr>
            <p:ph type="body" sz="quarter" idx="15"/>
          </p:nvPr>
        </p:nvSpPr>
        <p:spPr/>
        <p:txBody>
          <a:bodyPr/>
          <a:lstStyle/>
          <a:p>
            <a:r>
              <a:rPr lang="pt-BR" dirty="0"/>
              <a:t>JAVA</a:t>
            </a:r>
          </a:p>
          <a:p>
            <a:endParaRPr lang="pt-BR" dirty="0"/>
          </a:p>
        </p:txBody>
      </p:sp>
      <p:sp>
        <p:nvSpPr>
          <p:cNvPr id="4" name="Espaço Reservado para Conteúdo 3">
            <a:extLst>
              <a:ext uri="{FF2B5EF4-FFF2-40B4-BE49-F238E27FC236}">
                <a16:creationId xmlns:a16="http://schemas.microsoft.com/office/drawing/2014/main" id="{16D5626A-3E02-4429-9A93-0EE96058D57A}"/>
              </a:ext>
            </a:extLst>
          </p:cNvPr>
          <p:cNvSpPr>
            <a:spLocks noGrp="1"/>
          </p:cNvSpPr>
          <p:nvPr>
            <p:ph sz="quarter" idx="1"/>
          </p:nvPr>
        </p:nvSpPr>
        <p:spPr/>
        <p:txBody>
          <a:bodyPr/>
          <a:lstStyle/>
          <a:p>
            <a:r>
              <a:rPr lang="pt-BR" dirty="0"/>
              <a:t>Utilizar Pi da Classe Math</a:t>
            </a:r>
          </a:p>
          <a:p>
            <a:r>
              <a:rPr lang="pt-BR" dirty="0"/>
              <a:t>Resultados devem ser impressos com duas casas decimais.</a:t>
            </a:r>
          </a:p>
        </p:txBody>
      </p:sp>
      <p:sp>
        <p:nvSpPr>
          <p:cNvPr id="5" name="Espaço Reservado para Número de Slide 4">
            <a:extLst>
              <a:ext uri="{FF2B5EF4-FFF2-40B4-BE49-F238E27FC236}">
                <a16:creationId xmlns:a16="http://schemas.microsoft.com/office/drawing/2014/main" id="{5693AC25-2599-E512-77AE-181B4F2E62B9}"/>
              </a:ext>
            </a:extLst>
          </p:cNvPr>
          <p:cNvSpPr>
            <a:spLocks noGrp="1"/>
          </p:cNvSpPr>
          <p:nvPr>
            <p:ph type="sldNum" sz="quarter" idx="12"/>
          </p:nvPr>
        </p:nvSpPr>
        <p:spPr/>
        <p:txBody>
          <a:bodyPr/>
          <a:lstStyle/>
          <a:p>
            <a:fld id="{4898AEC0-503E-4FA4-859C-D0F72D6E3F79}" type="slidenum">
              <a:rPr lang="en-US" noProof="1" smtClean="0"/>
              <a:pPr/>
              <a:t>23</a:t>
            </a:fld>
            <a:endParaRPr lang="en-US" noProof="1"/>
          </a:p>
        </p:txBody>
      </p:sp>
    </p:spTree>
    <p:extLst>
      <p:ext uri="{BB962C8B-B14F-4D97-AF65-F5344CB8AC3E}">
        <p14:creationId xmlns:p14="http://schemas.microsoft.com/office/powerpoint/2010/main" val="365201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60DF8-D371-7469-4F64-81F1841200EF}"/>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65F56BB1-4DEF-B1D8-0599-CC703F2DC769}"/>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59110216-16DC-5B07-B4A5-B742FFC68C6E}"/>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sp>
        <p:nvSpPr>
          <p:cNvPr id="6" name="Retângulo 5">
            <a:extLst>
              <a:ext uri="{FF2B5EF4-FFF2-40B4-BE49-F238E27FC236}">
                <a16:creationId xmlns:a16="http://schemas.microsoft.com/office/drawing/2014/main" id="{26DD0B7F-8974-D423-2172-278BFD894334}"/>
              </a:ext>
            </a:extLst>
          </p:cNvPr>
          <p:cNvSpPr/>
          <p:nvPr/>
        </p:nvSpPr>
        <p:spPr>
          <a:xfrm>
            <a:off x="265722" y="1219200"/>
            <a:ext cx="1281723" cy="1234831"/>
          </a:xfrm>
          <a:prstGeom prst="rect">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effectLst/>
              <a:uLnTx/>
              <a:uFillTx/>
              <a:latin typeface="Bosch Office Sans"/>
              <a:ea typeface="+mn-ea"/>
              <a:cs typeface="+mn-cs"/>
            </a:endParaRPr>
          </a:p>
        </p:txBody>
      </p:sp>
      <p:cxnSp>
        <p:nvCxnSpPr>
          <p:cNvPr id="12" name="Conector de Seta Reta 11">
            <a:extLst>
              <a:ext uri="{FF2B5EF4-FFF2-40B4-BE49-F238E27FC236}">
                <a16:creationId xmlns:a16="http://schemas.microsoft.com/office/drawing/2014/main" id="{44EE24EF-13E6-6712-CEA7-1911D320A852}"/>
              </a:ext>
            </a:extLst>
          </p:cNvPr>
          <p:cNvCxnSpPr>
            <a:cxnSpLocks/>
          </p:cNvCxnSpPr>
          <p:nvPr/>
        </p:nvCxnSpPr>
        <p:spPr>
          <a:xfrm>
            <a:off x="265722" y="2630702"/>
            <a:ext cx="1281723" cy="40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96D088DE-5459-C953-E6FD-7357969BB75A}"/>
              </a:ext>
            </a:extLst>
          </p:cNvPr>
          <p:cNvSpPr txBox="1"/>
          <p:nvPr/>
        </p:nvSpPr>
        <p:spPr>
          <a:xfrm>
            <a:off x="725642" y="2454031"/>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16" name="Conector de Seta Reta 15">
            <a:extLst>
              <a:ext uri="{FF2B5EF4-FFF2-40B4-BE49-F238E27FC236}">
                <a16:creationId xmlns:a16="http://schemas.microsoft.com/office/drawing/2014/main" id="{7275ACFD-36F6-69D5-3E9A-65229EC543D2}"/>
              </a:ext>
            </a:extLst>
          </p:cNvPr>
          <p:cNvCxnSpPr>
            <a:cxnSpLocks/>
          </p:cNvCxnSpPr>
          <p:nvPr/>
        </p:nvCxnSpPr>
        <p:spPr>
          <a:xfrm flipV="1">
            <a:off x="1660768" y="1219200"/>
            <a:ext cx="0" cy="12348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BCE2B739-B4DC-59A8-5C44-46766482BCD9}"/>
              </a:ext>
            </a:extLst>
          </p:cNvPr>
          <p:cNvSpPr txBox="1"/>
          <p:nvPr/>
        </p:nvSpPr>
        <p:spPr>
          <a:xfrm>
            <a:off x="1788143" y="1732793"/>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D9BD5B48-4F26-B943-1E3D-9A1694AA5C64}"/>
                  </a:ext>
                </a:extLst>
              </p:cNvPr>
              <p:cNvSpPr txBox="1"/>
              <p:nvPr/>
            </p:nvSpPr>
            <p:spPr>
              <a:xfrm>
                <a:off x="2693170" y="1790841"/>
                <a:ext cx="1204953" cy="4103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4" name="CaixaDeTexto 73">
                <a:extLst>
                  <a:ext uri="{FF2B5EF4-FFF2-40B4-BE49-F238E27FC236}">
                    <a16:creationId xmlns:a16="http://schemas.microsoft.com/office/drawing/2014/main" id="{D9BD5B48-4F26-B943-1E3D-9A1694AA5C64}"/>
                  </a:ext>
                </a:extLst>
              </p:cNvPr>
              <p:cNvSpPr txBox="1">
                <a:spLocks noRot="1" noChangeAspect="1" noMove="1" noResize="1" noEditPoints="1" noAdjustHandles="1" noChangeArrowheads="1" noChangeShapeType="1" noTextEdit="1"/>
              </p:cNvSpPr>
              <p:nvPr/>
            </p:nvSpPr>
            <p:spPr>
              <a:xfrm>
                <a:off x="2693170" y="1790841"/>
                <a:ext cx="1204953" cy="410361"/>
              </a:xfrm>
              <a:prstGeom prst="rect">
                <a:avLst/>
              </a:prstGeom>
              <a:blipFill>
                <a:blip r:embed="rId2"/>
                <a:stretch>
                  <a:fillRect l="-8629" t="-5970" r="-1725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8CBF1B98-B397-53CF-549F-1FFC6CDC43B2}"/>
                  </a:ext>
                </a:extLst>
              </p:cNvPr>
              <p:cNvSpPr txBox="1"/>
              <p:nvPr/>
            </p:nvSpPr>
            <p:spPr>
              <a:xfrm>
                <a:off x="2373051" y="2165496"/>
                <a:ext cx="2178327" cy="306149"/>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5" name="CaixaDeTexto 74">
                <a:extLst>
                  <a:ext uri="{FF2B5EF4-FFF2-40B4-BE49-F238E27FC236}">
                    <a16:creationId xmlns:a16="http://schemas.microsoft.com/office/drawing/2014/main" id="{8CBF1B98-B397-53CF-549F-1FFC6CDC43B2}"/>
                  </a:ext>
                </a:extLst>
              </p:cNvPr>
              <p:cNvSpPr txBox="1">
                <a:spLocks noRot="1" noChangeAspect="1" noMove="1" noResize="1" noEditPoints="1" noAdjustHandles="1" noChangeArrowheads="1" noChangeShapeType="1" noTextEdit="1"/>
              </p:cNvSpPr>
              <p:nvPr/>
            </p:nvSpPr>
            <p:spPr>
              <a:xfrm>
                <a:off x="2373051" y="2165496"/>
                <a:ext cx="2178327" cy="306149"/>
              </a:xfrm>
              <a:prstGeom prst="rect">
                <a:avLst/>
              </a:prstGeom>
              <a:blipFill>
                <a:blip r:embed="rId3"/>
                <a:stretch>
                  <a:fillRect l="-3352" r="-3073" b="-2000"/>
                </a:stretch>
              </a:blipFill>
            </p:spPr>
            <p:txBody>
              <a:bodyPr/>
              <a:lstStyle/>
              <a:p>
                <a:r>
                  <a:rPr lang="pt-BR">
                    <a:noFill/>
                  </a:rPr>
                  <a:t> </a:t>
                </a:r>
              </a:p>
            </p:txBody>
          </p:sp>
        </mc:Fallback>
      </mc:AlternateContent>
      <p:sp>
        <p:nvSpPr>
          <p:cNvPr id="87" name="Retângulo 86">
            <a:extLst>
              <a:ext uri="{FF2B5EF4-FFF2-40B4-BE49-F238E27FC236}">
                <a16:creationId xmlns:a16="http://schemas.microsoft.com/office/drawing/2014/main" id="{654B63C5-0195-2B80-04B5-7DE4A5D26777}"/>
              </a:ext>
            </a:extLst>
          </p:cNvPr>
          <p:cNvSpPr/>
          <p:nvPr/>
        </p:nvSpPr>
        <p:spPr>
          <a:xfrm>
            <a:off x="828384" y="3636047"/>
            <a:ext cx="2860431" cy="1315366"/>
          </a:xfrm>
          <a:prstGeom prst="rect">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88" name="Conector de Seta Reta 87">
            <a:extLst>
              <a:ext uri="{FF2B5EF4-FFF2-40B4-BE49-F238E27FC236}">
                <a16:creationId xmlns:a16="http://schemas.microsoft.com/office/drawing/2014/main" id="{32B0ACCB-1DFA-7DF7-389B-0D64C432381B}"/>
              </a:ext>
            </a:extLst>
          </p:cNvPr>
          <p:cNvCxnSpPr>
            <a:cxnSpLocks/>
          </p:cNvCxnSpPr>
          <p:nvPr/>
        </p:nvCxnSpPr>
        <p:spPr>
          <a:xfrm flipH="1">
            <a:off x="828384" y="5122041"/>
            <a:ext cx="28604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CaixaDeTexto 88">
            <a:extLst>
              <a:ext uri="{FF2B5EF4-FFF2-40B4-BE49-F238E27FC236}">
                <a16:creationId xmlns:a16="http://schemas.microsoft.com/office/drawing/2014/main" id="{2FCB1688-D97D-ED63-CA28-BECFBD125E5C}"/>
              </a:ext>
            </a:extLst>
          </p:cNvPr>
          <p:cNvSpPr txBox="1"/>
          <p:nvPr/>
        </p:nvSpPr>
        <p:spPr>
          <a:xfrm>
            <a:off x="2052852" y="5127340"/>
            <a:ext cx="411494" cy="23870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400" kern="0" dirty="0">
                <a:solidFill>
                  <a:srgbClr val="007BC0"/>
                </a:solidFill>
                <a:latin typeface="Cambria Math" panose="02040503050406030204" pitchFamily="18" charset="0"/>
                <a:ea typeface="Cambria Math" panose="02040503050406030204" pitchFamily="18" charset="0"/>
              </a:rPr>
              <a:t>base</a:t>
            </a:r>
            <a:endPar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endParaRPr>
          </a:p>
        </p:txBody>
      </p:sp>
      <p:sp>
        <p:nvSpPr>
          <p:cNvPr id="90" name="CaixaDeTexto 89">
            <a:extLst>
              <a:ext uri="{FF2B5EF4-FFF2-40B4-BE49-F238E27FC236}">
                <a16:creationId xmlns:a16="http://schemas.microsoft.com/office/drawing/2014/main" id="{D5C9CC44-2C0C-E62C-07A8-AA7162DD2786}"/>
              </a:ext>
            </a:extLst>
          </p:cNvPr>
          <p:cNvSpPr txBox="1"/>
          <p:nvPr/>
        </p:nvSpPr>
        <p:spPr>
          <a:xfrm>
            <a:off x="265722" y="4138125"/>
            <a:ext cx="504437"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altura</a:t>
            </a:r>
          </a:p>
        </p:txBody>
      </p:sp>
      <p:cxnSp>
        <p:nvCxnSpPr>
          <p:cNvPr id="91" name="Conector de Seta Reta 90">
            <a:extLst>
              <a:ext uri="{FF2B5EF4-FFF2-40B4-BE49-F238E27FC236}">
                <a16:creationId xmlns:a16="http://schemas.microsoft.com/office/drawing/2014/main" id="{88438497-1950-63A3-77C1-2671387D6BFD}"/>
              </a:ext>
            </a:extLst>
          </p:cNvPr>
          <p:cNvCxnSpPr>
            <a:cxnSpLocks/>
          </p:cNvCxnSpPr>
          <p:nvPr/>
        </p:nvCxnSpPr>
        <p:spPr>
          <a:xfrm flipV="1">
            <a:off x="726783" y="3636047"/>
            <a:ext cx="0" cy="1361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CaixaDeTexto 91">
                <a:extLst>
                  <a:ext uri="{FF2B5EF4-FFF2-40B4-BE49-F238E27FC236}">
                    <a16:creationId xmlns:a16="http://schemas.microsoft.com/office/drawing/2014/main" id="{93B77EB4-0EA2-2C30-CE7C-FE4F77A30B99}"/>
                  </a:ext>
                </a:extLst>
              </p:cNvPr>
              <p:cNvSpPr txBox="1"/>
              <p:nvPr/>
            </p:nvSpPr>
            <p:spPr>
              <a:xfrm>
                <a:off x="3981667" y="4088550"/>
                <a:ext cx="2199020" cy="4103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92" name="CaixaDeTexto 91">
                <a:extLst>
                  <a:ext uri="{FF2B5EF4-FFF2-40B4-BE49-F238E27FC236}">
                    <a16:creationId xmlns:a16="http://schemas.microsoft.com/office/drawing/2014/main" id="{93B77EB4-0EA2-2C30-CE7C-FE4F77A30B99}"/>
                  </a:ext>
                </a:extLst>
              </p:cNvPr>
              <p:cNvSpPr txBox="1">
                <a:spLocks noRot="1" noChangeAspect="1" noMove="1" noResize="1" noEditPoints="1" noAdjustHandles="1" noChangeArrowheads="1" noChangeShapeType="1" noTextEdit="1"/>
              </p:cNvSpPr>
              <p:nvPr/>
            </p:nvSpPr>
            <p:spPr>
              <a:xfrm>
                <a:off x="3981667" y="4088550"/>
                <a:ext cx="2199020" cy="410361"/>
              </a:xfrm>
              <a:prstGeom prst="rect">
                <a:avLst/>
              </a:prstGeom>
              <a:blipFill>
                <a:blip r:embed="rId4"/>
                <a:stretch>
                  <a:fillRect l="-4709" t="-5970" r="-360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CaixaDeTexto 92">
                <a:extLst>
                  <a:ext uri="{FF2B5EF4-FFF2-40B4-BE49-F238E27FC236}">
                    <a16:creationId xmlns:a16="http://schemas.microsoft.com/office/drawing/2014/main" id="{DD3F11AB-EE48-7D6E-ED1B-5182028EBDF7}"/>
                  </a:ext>
                </a:extLst>
              </p:cNvPr>
              <p:cNvSpPr txBox="1"/>
              <p:nvPr/>
            </p:nvSpPr>
            <p:spPr>
              <a:xfrm>
                <a:off x="3981667" y="4541052"/>
                <a:ext cx="1613192" cy="4103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m:rPr>
                          <m:sty m:val="p"/>
                        </m:rPr>
                        <a:rPr lang="pt-BR" i="1" kern="0" smtClean="0">
                          <a:solidFill>
                            <a:srgbClr val="000000"/>
                          </a:solidFill>
                          <a:latin typeface="Cambria Math" panose="02040503050406030204" pitchFamily="18" charset="0"/>
                        </a:rPr>
                        <m:t>P</m:t>
                      </m:r>
                      <m:r>
                        <a:rPr lang="pt-BR" b="0" i="1" kern="0" smtClean="0">
                          <a:solidFill>
                            <a:srgbClr val="000000"/>
                          </a:solidFill>
                          <a:latin typeface="Cambria Math" panose="02040503050406030204" pitchFamily="18" charset="0"/>
                        </a:rPr>
                        <m:t>𝑒𝑟</m:t>
                      </m:r>
                      <m:r>
                        <a:rPr lang="pt-BR" b="0" i="1" kern="0" smtClean="0">
                          <a:solidFill>
                            <a:srgbClr val="000000"/>
                          </a:solidFill>
                          <a:latin typeface="Cambria Math" panose="02040503050406030204" pitchFamily="18" charset="0"/>
                        </a:rPr>
                        <m:t>í</m:t>
                      </m:r>
                      <m:r>
                        <a:rPr lang="pt-BR" b="0" i="1" kern="0" smtClean="0">
                          <a:solidFill>
                            <a:srgbClr val="000000"/>
                          </a:solidFill>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93" name="CaixaDeTexto 92">
                <a:extLst>
                  <a:ext uri="{FF2B5EF4-FFF2-40B4-BE49-F238E27FC236}">
                    <a16:creationId xmlns:a16="http://schemas.microsoft.com/office/drawing/2014/main" id="{DD3F11AB-EE48-7D6E-ED1B-5182028EBDF7}"/>
                  </a:ext>
                </a:extLst>
              </p:cNvPr>
              <p:cNvSpPr txBox="1">
                <a:spLocks noRot="1" noChangeAspect="1" noMove="1" noResize="1" noEditPoints="1" noAdjustHandles="1" noChangeArrowheads="1" noChangeShapeType="1" noTextEdit="1"/>
              </p:cNvSpPr>
              <p:nvPr/>
            </p:nvSpPr>
            <p:spPr>
              <a:xfrm>
                <a:off x="3981667" y="4541052"/>
                <a:ext cx="1613192" cy="410361"/>
              </a:xfrm>
              <a:prstGeom prst="rect">
                <a:avLst/>
              </a:prstGeom>
              <a:blipFill>
                <a:blip r:embed="rId5"/>
                <a:stretch>
                  <a:fillRect l="-4906" r="-117736"/>
                </a:stretch>
              </a:blipFill>
            </p:spPr>
            <p:txBody>
              <a:bodyPr/>
              <a:lstStyle/>
              <a:p>
                <a:r>
                  <a:rPr lang="pt-BR">
                    <a:noFill/>
                  </a:rPr>
                  <a:t> </a:t>
                </a:r>
              </a:p>
            </p:txBody>
          </p:sp>
        </mc:Fallback>
      </mc:AlternateContent>
      <p:sp>
        <p:nvSpPr>
          <p:cNvPr id="94" name="CaixaDeTexto 93">
            <a:extLst>
              <a:ext uri="{FF2B5EF4-FFF2-40B4-BE49-F238E27FC236}">
                <a16:creationId xmlns:a16="http://schemas.microsoft.com/office/drawing/2014/main" id="{811B972F-1BEE-8699-871B-82BEBFDD861A}"/>
              </a:ext>
            </a:extLst>
          </p:cNvPr>
          <p:cNvSpPr txBox="1"/>
          <p:nvPr/>
        </p:nvSpPr>
        <p:spPr>
          <a:xfrm>
            <a:off x="2693170" y="1386029"/>
            <a:ext cx="1412238"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QUADRADO</a:t>
            </a:r>
          </a:p>
        </p:txBody>
      </p:sp>
      <p:sp>
        <p:nvSpPr>
          <p:cNvPr id="95" name="CaixaDeTexto 94">
            <a:extLst>
              <a:ext uri="{FF2B5EF4-FFF2-40B4-BE49-F238E27FC236}">
                <a16:creationId xmlns:a16="http://schemas.microsoft.com/office/drawing/2014/main" id="{1323AE2E-E7C2-BBF6-EC56-CBC584DCBDC0}"/>
              </a:ext>
            </a:extLst>
          </p:cNvPr>
          <p:cNvSpPr txBox="1"/>
          <p:nvPr/>
        </p:nvSpPr>
        <p:spPr>
          <a:xfrm>
            <a:off x="3981667" y="3740260"/>
            <a:ext cx="1589113"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RETÂNGULO</a:t>
            </a:r>
          </a:p>
        </p:txBody>
      </p:sp>
    </p:spTree>
    <p:extLst>
      <p:ext uri="{BB962C8B-B14F-4D97-AF65-F5344CB8AC3E}">
        <p14:creationId xmlns:p14="http://schemas.microsoft.com/office/powerpoint/2010/main" val="1260144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51B77-2DE3-67D7-15E4-4255FB568469}"/>
              </a:ext>
            </a:extLst>
          </p:cNvPr>
          <p:cNvSpPr>
            <a:spLocks noGrp="1"/>
          </p:cNvSpPr>
          <p:nvPr>
            <p:ph type="title"/>
          </p:nvPr>
        </p:nvSpPr>
        <p:spPr/>
        <p:txBody>
          <a:bodyPr/>
          <a:lstStyle/>
          <a:p>
            <a:r>
              <a:rPr lang="pt-BR" dirty="0"/>
              <a:t>Calculadora Geométrica </a:t>
            </a:r>
          </a:p>
        </p:txBody>
      </p:sp>
      <p:sp>
        <p:nvSpPr>
          <p:cNvPr id="3" name="Espaço Reservado para Texto 2">
            <a:extLst>
              <a:ext uri="{FF2B5EF4-FFF2-40B4-BE49-F238E27FC236}">
                <a16:creationId xmlns:a16="http://schemas.microsoft.com/office/drawing/2014/main" id="{1B4BED60-819C-C9DA-ED6C-7A06886E54AA}"/>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D1BE5EC5-8494-95CD-402B-06AAC17298E5}"/>
              </a:ext>
            </a:extLst>
          </p:cNvPr>
          <p:cNvSpPr>
            <a:spLocks noGrp="1"/>
          </p:cNvSpPr>
          <p:nvPr>
            <p:ph type="sldNum" sz="quarter" idx="12"/>
          </p:nvPr>
        </p:nvSpPr>
        <p:spPr/>
        <p:txBody>
          <a:bodyPr/>
          <a:lstStyle/>
          <a:p>
            <a:fld id="{4898AEC0-503E-4FA4-859C-D0F72D6E3F79}" type="slidenum">
              <a:rPr lang="en-US" noProof="1" smtClean="0"/>
              <a:pPr/>
              <a:t>25</a:t>
            </a:fld>
            <a:endParaRPr lang="en-US" noProof="1"/>
          </a:p>
        </p:txBody>
      </p:sp>
      <p:sp>
        <p:nvSpPr>
          <p:cNvPr id="6" name="Triângulo isósceles 5">
            <a:extLst>
              <a:ext uri="{FF2B5EF4-FFF2-40B4-BE49-F238E27FC236}">
                <a16:creationId xmlns:a16="http://schemas.microsoft.com/office/drawing/2014/main" id="{5071C4D9-5C5A-4C34-DE84-8885EE7BA2C9}"/>
              </a:ext>
            </a:extLst>
          </p:cNvPr>
          <p:cNvSpPr/>
          <p:nvPr/>
        </p:nvSpPr>
        <p:spPr>
          <a:xfrm>
            <a:off x="273927" y="1201479"/>
            <a:ext cx="2085308" cy="1468664"/>
          </a:xfrm>
          <a:prstGeom prst="triangle">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Hexágono 6">
            <a:extLst>
              <a:ext uri="{FF2B5EF4-FFF2-40B4-BE49-F238E27FC236}">
                <a16:creationId xmlns:a16="http://schemas.microsoft.com/office/drawing/2014/main" id="{06A444BE-3024-49FD-4FC5-EA49DF22B60D}"/>
              </a:ext>
            </a:extLst>
          </p:cNvPr>
          <p:cNvSpPr/>
          <p:nvPr/>
        </p:nvSpPr>
        <p:spPr>
          <a:xfrm>
            <a:off x="635032" y="4068456"/>
            <a:ext cx="1689052" cy="1442449"/>
          </a:xfrm>
          <a:prstGeom prst="hexagon">
            <a:avLst>
              <a:gd name="adj" fmla="val 25000"/>
              <a:gd name="vf" fmla="val 115470"/>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Elipse 7">
            <a:extLst>
              <a:ext uri="{FF2B5EF4-FFF2-40B4-BE49-F238E27FC236}">
                <a16:creationId xmlns:a16="http://schemas.microsoft.com/office/drawing/2014/main" id="{952A530A-0D7B-AE03-210A-219CC10488FF}"/>
              </a:ext>
            </a:extLst>
          </p:cNvPr>
          <p:cNvSpPr/>
          <p:nvPr/>
        </p:nvSpPr>
        <p:spPr>
          <a:xfrm>
            <a:off x="6627794" y="2499791"/>
            <a:ext cx="1445846" cy="1503733"/>
          </a:xfrm>
          <a:prstGeom prst="ellipse">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9" name="Conector de Seta Reta 8">
            <a:extLst>
              <a:ext uri="{FF2B5EF4-FFF2-40B4-BE49-F238E27FC236}">
                <a16:creationId xmlns:a16="http://schemas.microsoft.com/office/drawing/2014/main" id="{A43BC4FE-60AD-CA85-33F2-EB86B608FFE0}"/>
              </a:ext>
            </a:extLst>
          </p:cNvPr>
          <p:cNvCxnSpPr>
            <a:cxnSpLocks/>
          </p:cNvCxnSpPr>
          <p:nvPr/>
        </p:nvCxnSpPr>
        <p:spPr>
          <a:xfrm flipH="1" flipV="1">
            <a:off x="2033109" y="3972471"/>
            <a:ext cx="375933" cy="7518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29FA172A-4823-135B-351C-FD5DEBDA7E04}"/>
              </a:ext>
            </a:extLst>
          </p:cNvPr>
          <p:cNvCxnSpPr>
            <a:cxnSpLocks/>
          </p:cNvCxnSpPr>
          <p:nvPr/>
        </p:nvCxnSpPr>
        <p:spPr>
          <a:xfrm flipH="1" flipV="1">
            <a:off x="984659" y="3972471"/>
            <a:ext cx="935126" cy="47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15595962-60B0-7609-B5CE-C54C0181B856}"/>
              </a:ext>
            </a:extLst>
          </p:cNvPr>
          <p:cNvCxnSpPr>
            <a:cxnSpLocks/>
          </p:cNvCxnSpPr>
          <p:nvPr/>
        </p:nvCxnSpPr>
        <p:spPr>
          <a:xfrm flipH="1" flipV="1">
            <a:off x="550074" y="4749089"/>
            <a:ext cx="422577" cy="8530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A1A9E4C0-D8CB-3DA4-69A0-558FA71653C1}"/>
              </a:ext>
            </a:extLst>
          </p:cNvPr>
          <p:cNvSpPr txBox="1"/>
          <p:nvPr/>
        </p:nvSpPr>
        <p:spPr>
          <a:xfrm>
            <a:off x="1271281" y="3676712"/>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13" name="CaixaDeTexto 12">
            <a:extLst>
              <a:ext uri="{FF2B5EF4-FFF2-40B4-BE49-F238E27FC236}">
                <a16:creationId xmlns:a16="http://schemas.microsoft.com/office/drawing/2014/main" id="{B7BC18EF-0E47-49B3-CA21-16E92A571CE1}"/>
              </a:ext>
            </a:extLst>
          </p:cNvPr>
          <p:cNvSpPr txBox="1"/>
          <p:nvPr/>
        </p:nvSpPr>
        <p:spPr>
          <a:xfrm>
            <a:off x="2437408" y="4250468"/>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14" name="CaixaDeTexto 13">
            <a:extLst>
              <a:ext uri="{FF2B5EF4-FFF2-40B4-BE49-F238E27FC236}">
                <a16:creationId xmlns:a16="http://schemas.microsoft.com/office/drawing/2014/main" id="{CC44DDA3-8934-8E99-245D-EB431564F9EA}"/>
              </a:ext>
            </a:extLst>
          </p:cNvPr>
          <p:cNvSpPr txBox="1"/>
          <p:nvPr/>
        </p:nvSpPr>
        <p:spPr>
          <a:xfrm>
            <a:off x="399076" y="5194883"/>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15" name="Conector de Seta Reta 14">
            <a:extLst>
              <a:ext uri="{FF2B5EF4-FFF2-40B4-BE49-F238E27FC236}">
                <a16:creationId xmlns:a16="http://schemas.microsoft.com/office/drawing/2014/main" id="{57E3F5CD-1964-D42B-9CAD-A90066FF5090}"/>
              </a:ext>
            </a:extLst>
          </p:cNvPr>
          <p:cNvCxnSpPr>
            <a:cxnSpLocks/>
          </p:cNvCxnSpPr>
          <p:nvPr/>
        </p:nvCxnSpPr>
        <p:spPr>
          <a:xfrm flipH="1" flipV="1">
            <a:off x="1421044" y="1138089"/>
            <a:ext cx="1056868" cy="1467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D2FC74B0-44A0-EB5C-63D6-7DA3E78B4CD3}"/>
              </a:ext>
            </a:extLst>
          </p:cNvPr>
          <p:cNvCxnSpPr>
            <a:cxnSpLocks/>
          </p:cNvCxnSpPr>
          <p:nvPr/>
        </p:nvCxnSpPr>
        <p:spPr>
          <a:xfrm flipH="1">
            <a:off x="273928" y="2733533"/>
            <a:ext cx="20853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08B92137-9FB4-A6FE-609B-EA774D4C8745}"/>
              </a:ext>
            </a:extLst>
          </p:cNvPr>
          <p:cNvSpPr txBox="1"/>
          <p:nvPr/>
        </p:nvSpPr>
        <p:spPr>
          <a:xfrm>
            <a:off x="2116030" y="1739939"/>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18" name="CaixaDeTexto 17">
            <a:extLst>
              <a:ext uri="{FF2B5EF4-FFF2-40B4-BE49-F238E27FC236}">
                <a16:creationId xmlns:a16="http://schemas.microsoft.com/office/drawing/2014/main" id="{E411632E-CC75-8212-358C-C714BCA9C6C3}"/>
              </a:ext>
            </a:extLst>
          </p:cNvPr>
          <p:cNvSpPr txBox="1"/>
          <p:nvPr/>
        </p:nvSpPr>
        <p:spPr>
          <a:xfrm>
            <a:off x="1181878" y="2725949"/>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19" name="Conector de Seta Reta 18">
            <a:extLst>
              <a:ext uri="{FF2B5EF4-FFF2-40B4-BE49-F238E27FC236}">
                <a16:creationId xmlns:a16="http://schemas.microsoft.com/office/drawing/2014/main" id="{041CC668-7F01-C6A2-9ED8-78EAEC8EE7CB}"/>
              </a:ext>
            </a:extLst>
          </p:cNvPr>
          <p:cNvCxnSpPr>
            <a:cxnSpLocks/>
          </p:cNvCxnSpPr>
          <p:nvPr/>
        </p:nvCxnSpPr>
        <p:spPr>
          <a:xfrm flipH="1">
            <a:off x="205200" y="1151099"/>
            <a:ext cx="1042654" cy="14686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774A7DE2-4A1E-18F5-5AFB-EE7BB3528D54}"/>
              </a:ext>
            </a:extLst>
          </p:cNvPr>
          <p:cNvSpPr txBox="1"/>
          <p:nvPr/>
        </p:nvSpPr>
        <p:spPr>
          <a:xfrm>
            <a:off x="337412" y="1671752"/>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21" name="Conector de Seta Reta 20">
            <a:extLst>
              <a:ext uri="{FF2B5EF4-FFF2-40B4-BE49-F238E27FC236}">
                <a16:creationId xmlns:a16="http://schemas.microsoft.com/office/drawing/2014/main" id="{70334856-E6AE-FE08-D5F2-7CE5F93F4221}"/>
              </a:ext>
            </a:extLst>
          </p:cNvPr>
          <p:cNvCxnSpPr>
            <a:cxnSpLocks/>
            <a:endCxn id="8" idx="2"/>
          </p:cNvCxnSpPr>
          <p:nvPr/>
        </p:nvCxnSpPr>
        <p:spPr>
          <a:xfrm flipH="1">
            <a:off x="6627794" y="3251657"/>
            <a:ext cx="815475"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19BE8E2E-C1EB-2E25-FEF6-74BBA8FCCB2C}"/>
              </a:ext>
            </a:extLst>
          </p:cNvPr>
          <p:cNvSpPr txBox="1"/>
          <p:nvPr/>
        </p:nvSpPr>
        <p:spPr>
          <a:xfrm>
            <a:off x="6265912" y="2967198"/>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raio</a:t>
            </a:r>
          </a:p>
        </p:txBody>
      </p: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943B08-2C34-6B01-FEB5-72BADB103E48}"/>
                  </a:ext>
                </a:extLst>
              </p:cNvPr>
              <p:cNvSpPr txBox="1"/>
              <p:nvPr/>
            </p:nvSpPr>
            <p:spPr>
              <a:xfrm>
                <a:off x="2618349" y="1561785"/>
                <a:ext cx="2754924" cy="91830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ad>
                        <m:radPr>
                          <m:degHide m:val="on"/>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radPr>
                        <m:deg/>
                        <m:e>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den>
                          </m:f>
                        </m:e>
                      </m:rad>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3" name="CaixaDeTexto 22">
                <a:extLst>
                  <a:ext uri="{FF2B5EF4-FFF2-40B4-BE49-F238E27FC236}">
                    <a16:creationId xmlns:a16="http://schemas.microsoft.com/office/drawing/2014/main" id="{05943B08-2C34-6B01-FEB5-72BADB103E48}"/>
                  </a:ext>
                </a:extLst>
              </p:cNvPr>
              <p:cNvSpPr txBox="1">
                <a:spLocks noRot="1" noChangeAspect="1" noMove="1" noResize="1" noEditPoints="1" noAdjustHandles="1" noChangeArrowheads="1" noChangeShapeType="1" noTextEdit="1"/>
              </p:cNvSpPr>
              <p:nvPr/>
            </p:nvSpPr>
            <p:spPr>
              <a:xfrm>
                <a:off x="2618349" y="1561785"/>
                <a:ext cx="2754924" cy="9183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B90A78BC-173E-3298-5382-7038AFCBD75C}"/>
                  </a:ext>
                </a:extLst>
              </p:cNvPr>
              <p:cNvSpPr txBox="1"/>
              <p:nvPr/>
            </p:nvSpPr>
            <p:spPr>
              <a:xfrm>
                <a:off x="2618349" y="2383454"/>
                <a:ext cx="2754924" cy="44482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∗3</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4" name="CaixaDeTexto 23">
                <a:extLst>
                  <a:ext uri="{FF2B5EF4-FFF2-40B4-BE49-F238E27FC236}">
                    <a16:creationId xmlns:a16="http://schemas.microsoft.com/office/drawing/2014/main" id="{B90A78BC-173E-3298-5382-7038AFCBD75C}"/>
                  </a:ext>
                </a:extLst>
              </p:cNvPr>
              <p:cNvSpPr txBox="1">
                <a:spLocks noRot="1" noChangeAspect="1" noMove="1" noResize="1" noEditPoints="1" noAdjustHandles="1" noChangeArrowheads="1" noChangeShapeType="1" noTextEdit="1"/>
              </p:cNvSpPr>
              <p:nvPr/>
            </p:nvSpPr>
            <p:spPr>
              <a:xfrm>
                <a:off x="2618349" y="2383454"/>
                <a:ext cx="2754924" cy="44482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2B65543F-5282-C932-807D-FBAC6DE61219}"/>
                  </a:ext>
                </a:extLst>
              </p:cNvPr>
              <p:cNvSpPr txBox="1"/>
              <p:nvPr/>
            </p:nvSpPr>
            <p:spPr>
              <a:xfrm>
                <a:off x="2729676" y="5037590"/>
                <a:ext cx="2754924" cy="44482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∗6</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5" name="CaixaDeTexto 24">
                <a:extLst>
                  <a:ext uri="{FF2B5EF4-FFF2-40B4-BE49-F238E27FC236}">
                    <a16:creationId xmlns:a16="http://schemas.microsoft.com/office/drawing/2014/main" id="{2B65543F-5282-C932-807D-FBAC6DE61219}"/>
                  </a:ext>
                </a:extLst>
              </p:cNvPr>
              <p:cNvSpPr txBox="1">
                <a:spLocks noRot="1" noChangeAspect="1" noMove="1" noResize="1" noEditPoints="1" noAdjustHandles="1" noChangeArrowheads="1" noChangeShapeType="1" noTextEdit="1"/>
              </p:cNvSpPr>
              <p:nvPr/>
            </p:nvSpPr>
            <p:spPr>
              <a:xfrm>
                <a:off x="2729676" y="5037590"/>
                <a:ext cx="2754924" cy="44482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574C5485-EA44-5FCD-C7F3-28490DE21DA8}"/>
                  </a:ext>
                </a:extLst>
              </p:cNvPr>
              <p:cNvSpPr txBox="1"/>
              <p:nvPr/>
            </p:nvSpPr>
            <p:spPr>
              <a:xfrm>
                <a:off x="2784163" y="4182079"/>
                <a:ext cx="2754924" cy="91830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=6∗</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ad>
                        <m:radPr>
                          <m:degHide m:val="on"/>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radPr>
                        <m:deg/>
                        <m:e>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den>
                          </m:f>
                        </m:e>
                      </m:rad>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6" name="CaixaDeTexto 25">
                <a:extLst>
                  <a:ext uri="{FF2B5EF4-FFF2-40B4-BE49-F238E27FC236}">
                    <a16:creationId xmlns:a16="http://schemas.microsoft.com/office/drawing/2014/main" id="{574C5485-EA44-5FCD-C7F3-28490DE21DA8}"/>
                  </a:ext>
                </a:extLst>
              </p:cNvPr>
              <p:cNvSpPr txBox="1">
                <a:spLocks noRot="1" noChangeAspect="1" noMove="1" noResize="1" noEditPoints="1" noAdjustHandles="1" noChangeArrowheads="1" noChangeShapeType="1" noTextEdit="1"/>
              </p:cNvSpPr>
              <p:nvPr/>
            </p:nvSpPr>
            <p:spPr>
              <a:xfrm>
                <a:off x="2784163" y="4182079"/>
                <a:ext cx="2754924" cy="91830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CC5B96D7-3EC6-F61F-46BC-26F231C14235}"/>
                  </a:ext>
                </a:extLst>
              </p:cNvPr>
              <p:cNvSpPr txBox="1"/>
              <p:nvPr/>
            </p:nvSpPr>
            <p:spPr>
              <a:xfrm>
                <a:off x="8009076" y="3482934"/>
                <a:ext cx="2754924" cy="44482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7" name="CaixaDeTexto 26">
                <a:extLst>
                  <a:ext uri="{FF2B5EF4-FFF2-40B4-BE49-F238E27FC236}">
                    <a16:creationId xmlns:a16="http://schemas.microsoft.com/office/drawing/2014/main" id="{CC5B96D7-3EC6-F61F-46BC-26F231C14235}"/>
                  </a:ext>
                </a:extLst>
              </p:cNvPr>
              <p:cNvSpPr txBox="1">
                <a:spLocks noRot="1" noChangeAspect="1" noMove="1" noResize="1" noEditPoints="1" noAdjustHandles="1" noChangeArrowheads="1" noChangeShapeType="1" noTextEdit="1"/>
              </p:cNvSpPr>
              <p:nvPr/>
            </p:nvSpPr>
            <p:spPr>
              <a:xfrm>
                <a:off x="8009076" y="3482934"/>
                <a:ext cx="2754924" cy="44482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DF96AE39-4F20-C19C-5EB3-E145931D3651}"/>
                  </a:ext>
                </a:extLst>
              </p:cNvPr>
              <p:cNvSpPr txBox="1"/>
              <p:nvPr/>
            </p:nvSpPr>
            <p:spPr>
              <a:xfrm>
                <a:off x="8786990" y="3089124"/>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9" name="CaixaDeTexto 28">
                <a:extLst>
                  <a:ext uri="{FF2B5EF4-FFF2-40B4-BE49-F238E27FC236}">
                    <a16:creationId xmlns:a16="http://schemas.microsoft.com/office/drawing/2014/main" id="{DF96AE39-4F20-C19C-5EB3-E145931D3651}"/>
                  </a:ext>
                </a:extLst>
              </p:cNvPr>
              <p:cNvSpPr txBox="1">
                <a:spLocks noRot="1" noChangeAspect="1" noMove="1" noResize="1" noEditPoints="1" noAdjustHandles="1" noChangeArrowheads="1" noChangeShapeType="1" noTextEdit="1"/>
              </p:cNvSpPr>
              <p:nvPr/>
            </p:nvSpPr>
            <p:spPr>
              <a:xfrm>
                <a:off x="8786990" y="3089124"/>
                <a:ext cx="914400" cy="914400"/>
              </a:xfrm>
              <a:prstGeom prst="rect">
                <a:avLst/>
              </a:prstGeom>
              <a:blipFill>
                <a:blip r:embed="rId7"/>
                <a:stretch>
                  <a:fillRect l="-11333" t="-2667" r="-96667"/>
                </a:stretch>
              </a:blipFill>
            </p:spPr>
            <p:txBody>
              <a:bodyPr/>
              <a:lstStyle/>
              <a:p>
                <a:r>
                  <a:rPr lang="pt-BR">
                    <a:noFill/>
                  </a:rPr>
                  <a:t> </a:t>
                </a:r>
              </a:p>
            </p:txBody>
          </p:sp>
        </mc:Fallback>
      </mc:AlternateContent>
      <p:sp>
        <p:nvSpPr>
          <p:cNvPr id="30" name="CaixaDeTexto 29">
            <a:extLst>
              <a:ext uri="{FF2B5EF4-FFF2-40B4-BE49-F238E27FC236}">
                <a16:creationId xmlns:a16="http://schemas.microsoft.com/office/drawing/2014/main" id="{13FC0096-BB79-D92A-B977-EBCF6D857C1D}"/>
              </a:ext>
            </a:extLst>
          </p:cNvPr>
          <p:cNvSpPr txBox="1"/>
          <p:nvPr/>
        </p:nvSpPr>
        <p:spPr>
          <a:xfrm>
            <a:off x="2878174" y="1292718"/>
            <a:ext cx="3022441"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b="1" kern="0" dirty="0">
                <a:solidFill>
                  <a:srgbClr val="000000"/>
                </a:solidFill>
              </a:rPr>
              <a:t>TRIÂNGULO EQUILATERO</a:t>
            </a:r>
            <a:endParaRPr kumimoji="0" lang="pt-BR" sz="1800" b="1" i="0" u="none" strike="noStrike" kern="0" cap="none" spc="0" normalizeH="0" baseline="0" noProof="0" dirty="0">
              <a:ln>
                <a:noFill/>
              </a:ln>
              <a:solidFill>
                <a:srgbClr val="000000"/>
              </a:solidFill>
              <a:effectLst/>
              <a:uLnTx/>
              <a:uFillTx/>
            </a:endParaRPr>
          </a:p>
        </p:txBody>
      </p:sp>
      <p:sp>
        <p:nvSpPr>
          <p:cNvPr id="31" name="CaixaDeTexto 30">
            <a:extLst>
              <a:ext uri="{FF2B5EF4-FFF2-40B4-BE49-F238E27FC236}">
                <a16:creationId xmlns:a16="http://schemas.microsoft.com/office/drawing/2014/main" id="{1FC099A5-883B-CE68-78ED-0A6C1A282BD0}"/>
              </a:ext>
            </a:extLst>
          </p:cNvPr>
          <p:cNvSpPr txBox="1"/>
          <p:nvPr/>
        </p:nvSpPr>
        <p:spPr>
          <a:xfrm>
            <a:off x="3036303" y="3850449"/>
            <a:ext cx="268456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HEXAGONO REGULAR</a:t>
            </a:r>
          </a:p>
        </p:txBody>
      </p:sp>
      <p:sp>
        <p:nvSpPr>
          <p:cNvPr id="32" name="CaixaDeTexto 31">
            <a:extLst>
              <a:ext uri="{FF2B5EF4-FFF2-40B4-BE49-F238E27FC236}">
                <a16:creationId xmlns:a16="http://schemas.microsoft.com/office/drawing/2014/main" id="{5542D30D-03E4-3E60-9222-99C5CB7B2E8B}"/>
              </a:ext>
            </a:extLst>
          </p:cNvPr>
          <p:cNvSpPr txBox="1"/>
          <p:nvPr/>
        </p:nvSpPr>
        <p:spPr>
          <a:xfrm>
            <a:off x="9114653" y="2715973"/>
            <a:ext cx="1161337"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CÍRCULO</a:t>
            </a:r>
          </a:p>
        </p:txBody>
      </p:sp>
    </p:spTree>
    <p:extLst>
      <p:ext uri="{BB962C8B-B14F-4D97-AF65-F5344CB8AC3E}">
        <p14:creationId xmlns:p14="http://schemas.microsoft.com/office/powerpoint/2010/main" val="189428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A4AFA9-A900-114D-8608-723F66918381}"/>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54AE6A21-3B6E-76AC-95B8-4CD36F3DD1B3}"/>
              </a:ext>
            </a:extLst>
          </p:cNvPr>
          <p:cNvSpPr>
            <a:spLocks noGrp="1"/>
          </p:cNvSpPr>
          <p:nvPr>
            <p:ph type="body" sz="quarter" idx="15"/>
          </p:nvPr>
        </p:nvSpPr>
        <p:spPr/>
        <p:txBody>
          <a:bodyPr/>
          <a:lstStyle/>
          <a:p>
            <a:r>
              <a:rPr lang="pt-BR" dirty="0"/>
              <a:t>JAVA</a:t>
            </a:r>
          </a:p>
          <a:p>
            <a:endParaRPr lang="pt-BR" dirty="0"/>
          </a:p>
        </p:txBody>
      </p:sp>
      <mc:AlternateContent xmlns:mc="http://schemas.openxmlformats.org/markup-compatibility/2006">
        <mc:Choice xmlns:am3d="http://schemas.microsoft.com/office/drawing/2017/model3d" Requires="am3d">
          <p:graphicFrame>
            <p:nvGraphicFramePr>
              <p:cNvPr id="6" name="Espaço Reservado para Conteúdo 5" descr="Cubo Cinza-Escuro">
                <a:extLst>
                  <a:ext uri="{FF2B5EF4-FFF2-40B4-BE49-F238E27FC236}">
                    <a16:creationId xmlns:a16="http://schemas.microsoft.com/office/drawing/2014/main" id="{560CF125-DC36-3BB5-09EC-1AD2BD02207B}"/>
                  </a:ext>
                </a:extLst>
              </p:cNvPr>
              <p:cNvGraphicFramePr>
                <a:graphicFrameLocks noGrp="1" noChangeAspect="1"/>
              </p:cNvGraphicFramePr>
              <p:nvPr>
                <p:ph sz="quarter" idx="1"/>
              </p:nvPr>
            </p:nvGraphicFramePr>
            <p:xfrm>
              <a:off x="236098" y="1019353"/>
              <a:ext cx="1373763" cy="1618126"/>
            </p:xfrm>
            <a:graphic>
              <a:graphicData uri="http://schemas.microsoft.com/office/drawing/2017/model3d">
                <am3d:model3d r:embed="rId2">
                  <am3d:spPr>
                    <a:xfrm>
                      <a:off x="0" y="0"/>
                      <a:ext cx="1373763" cy="1618126"/>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426823" ay="2483601" az="974622"/>
                    <am3d:postTrans dx="0" dy="0" dz="0"/>
                  </am3d:trans>
                  <am3d:raster rName="Office3DRenderer" rVer="16.0.8326">
                    <am3d:blip r:embed="rId3"/>
                  </am3d:raster>
                  <am3d:objViewport viewportSz="16895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Espaço Reservado para Conteúdo 5" descr="Cubo Cinza-Escuro">
                <a:extLst>
                  <a:ext uri="{FF2B5EF4-FFF2-40B4-BE49-F238E27FC236}">
                    <a16:creationId xmlns:a16="http://schemas.microsoft.com/office/drawing/2014/main" id="{560CF125-DC36-3BB5-09EC-1AD2BD02207B}"/>
                  </a:ext>
                </a:extLst>
              </p:cNvPr>
              <p:cNvPicPr>
                <a:picLocks noGrp="1" noRot="1" noChangeAspect="1" noMove="1" noResize="1" noEditPoints="1" noAdjustHandles="1" noChangeArrowheads="1" noChangeShapeType="1" noCrop="1"/>
              </p:cNvPicPr>
              <p:nvPr/>
            </p:nvPicPr>
            <p:blipFill>
              <a:blip r:embed="rId3"/>
              <a:stretch>
                <a:fillRect/>
              </a:stretch>
            </p:blipFill>
            <p:spPr>
              <a:xfrm>
                <a:off x="236098" y="1019353"/>
                <a:ext cx="1373763" cy="1618126"/>
              </a:xfrm>
              <a:prstGeom prst="rect">
                <a:avLst/>
              </a:prstGeom>
            </p:spPr>
          </p:pic>
        </mc:Fallback>
      </mc:AlternateContent>
      <p:sp>
        <p:nvSpPr>
          <p:cNvPr id="5" name="Espaço Reservado para Número de Slide 4">
            <a:extLst>
              <a:ext uri="{FF2B5EF4-FFF2-40B4-BE49-F238E27FC236}">
                <a16:creationId xmlns:a16="http://schemas.microsoft.com/office/drawing/2014/main" id="{54A11498-10C2-BBDC-2C91-74770F8F6887}"/>
              </a:ext>
            </a:extLst>
          </p:cNvPr>
          <p:cNvSpPr>
            <a:spLocks noGrp="1"/>
          </p:cNvSpPr>
          <p:nvPr>
            <p:ph type="sldNum" sz="quarter" idx="12"/>
          </p:nvPr>
        </p:nvSpPr>
        <p:spPr/>
        <p:txBody>
          <a:bodyPr/>
          <a:lstStyle/>
          <a:p>
            <a:fld id="{4898AEC0-503E-4FA4-859C-D0F72D6E3F79}" type="slidenum">
              <a:rPr lang="en-US" noProof="1" smtClean="0"/>
              <a:pPr/>
              <a:t>26</a:t>
            </a:fld>
            <a:endParaRPr lang="en-US" noProof="1"/>
          </a:p>
        </p:txBody>
      </p:sp>
      <mc:AlternateContent xmlns:mc="http://schemas.openxmlformats.org/markup-compatibility/2006">
        <mc:Choice xmlns:am3d="http://schemas.microsoft.com/office/drawing/2017/model3d" Requires="am3d">
          <p:graphicFrame>
            <p:nvGraphicFramePr>
              <p:cNvPr id="17" name="Modelo 3D 16" descr="Cúpulas E Pinacoide Cinza">
                <a:extLst>
                  <a:ext uri="{FF2B5EF4-FFF2-40B4-BE49-F238E27FC236}">
                    <a16:creationId xmlns:a16="http://schemas.microsoft.com/office/drawing/2014/main" id="{13AB886F-39E8-4DCB-192C-76257791DF56}"/>
                  </a:ext>
                </a:extLst>
              </p:cNvPr>
              <p:cNvGraphicFramePr>
                <a:graphicFrameLocks noChangeAspect="1"/>
              </p:cNvGraphicFramePr>
              <p:nvPr/>
            </p:nvGraphicFramePr>
            <p:xfrm>
              <a:off x="93518" y="3416748"/>
              <a:ext cx="2603553" cy="2018130"/>
            </p:xfrm>
            <a:graphic>
              <a:graphicData uri="http://schemas.microsoft.com/office/drawing/2017/model3d">
                <am3d:model3d r:embed="rId4">
                  <am3d:spPr>
                    <a:xfrm>
                      <a:off x="0" y="0"/>
                      <a:ext cx="2603553" cy="2018130"/>
                    </a:xfrm>
                    <a:prstGeom prst="rect">
                      <a:avLst/>
                    </a:prstGeom>
                  </am3d:spPr>
                  <am3d:camera>
                    <am3d:pos x="0" y="0" z="61634510"/>
                    <am3d:up dx="0" dy="36000000" dz="0"/>
                    <am3d:lookAt x="0" y="0" z="0"/>
                    <am3d:perspective fov="2700000"/>
                  </am3d:camera>
                  <am3d:trans>
                    <am3d:meterPerModelUnit n="105404" d="1000000"/>
                    <am3d:preTrans dx="-38771" dy="-6202928" dz="0"/>
                    <am3d:scale>
                      <am3d:sx n="1000000" d="1000000"/>
                      <am3d:sy n="1000000" d="1000000"/>
                      <am3d:sz n="1000000" d="1000000"/>
                    </am3d:scale>
                    <am3d:rot ax="1440100" ay="2432625" az="968528"/>
                    <am3d:postTrans dx="0" dy="0" dz="0"/>
                  </am3d:trans>
                  <am3d:raster rName="Office3DRenderer" rVer="16.0.8326">
                    <am3d:blip r:embed="rId5"/>
                  </am3d:raster>
                  <am3d:objViewport viewportSz="2745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Modelo 3D 16" descr="Cúpulas E Pinacoide Cinza">
                <a:extLst>
                  <a:ext uri="{FF2B5EF4-FFF2-40B4-BE49-F238E27FC236}">
                    <a16:creationId xmlns:a16="http://schemas.microsoft.com/office/drawing/2014/main" id="{13AB886F-39E8-4DCB-192C-76257791DF56}"/>
                  </a:ext>
                </a:extLst>
              </p:cNvPr>
              <p:cNvPicPr>
                <a:picLocks noGrp="1" noRot="1" noChangeAspect="1" noMove="1" noResize="1" noEditPoints="1" noAdjustHandles="1" noChangeArrowheads="1" noChangeShapeType="1" noCrop="1"/>
              </p:cNvPicPr>
              <p:nvPr/>
            </p:nvPicPr>
            <p:blipFill>
              <a:blip r:embed="rId5"/>
              <a:stretch>
                <a:fillRect/>
              </a:stretch>
            </p:blipFill>
            <p:spPr>
              <a:xfrm>
                <a:off x="93518" y="3416748"/>
                <a:ext cx="2603553" cy="2018130"/>
              </a:xfrm>
              <a:prstGeom prst="rect">
                <a:avLst/>
              </a:prstGeom>
            </p:spPr>
          </p:pic>
        </mc:Fallback>
      </mc:AlternateContent>
      <p:cxnSp>
        <p:nvCxnSpPr>
          <p:cNvPr id="7" name="Conector de Seta Reta 6">
            <a:extLst>
              <a:ext uri="{FF2B5EF4-FFF2-40B4-BE49-F238E27FC236}">
                <a16:creationId xmlns:a16="http://schemas.microsoft.com/office/drawing/2014/main" id="{BC5D5983-CA7F-218F-77EC-9044A378ED73}"/>
              </a:ext>
            </a:extLst>
          </p:cNvPr>
          <p:cNvCxnSpPr/>
          <p:nvPr/>
        </p:nvCxnSpPr>
        <p:spPr>
          <a:xfrm flipV="1">
            <a:off x="952497" y="2264566"/>
            <a:ext cx="597694" cy="400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D0E36F25-ECDE-1A3B-58AE-9A5F0A7107BF}"/>
              </a:ext>
            </a:extLst>
          </p:cNvPr>
          <p:cNvCxnSpPr>
            <a:cxnSpLocks/>
          </p:cNvCxnSpPr>
          <p:nvPr/>
        </p:nvCxnSpPr>
        <p:spPr>
          <a:xfrm flipV="1">
            <a:off x="1143000" y="4730750"/>
            <a:ext cx="1390650" cy="7429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00D4A0B-9CE0-E4C4-0A99-2BAC33365809}"/>
              </a:ext>
            </a:extLst>
          </p:cNvPr>
          <p:cNvCxnSpPr>
            <a:cxnSpLocks/>
          </p:cNvCxnSpPr>
          <p:nvPr/>
        </p:nvCxnSpPr>
        <p:spPr>
          <a:xfrm flipV="1">
            <a:off x="2578100" y="4064000"/>
            <a:ext cx="81346" cy="6159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F8095977-3032-C9CE-6A19-F1D662799238}"/>
              </a:ext>
            </a:extLst>
          </p:cNvPr>
          <p:cNvCxnSpPr>
            <a:cxnSpLocks/>
          </p:cNvCxnSpPr>
          <p:nvPr/>
        </p:nvCxnSpPr>
        <p:spPr>
          <a:xfrm>
            <a:off x="127000" y="4800600"/>
            <a:ext cx="914400" cy="673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CaixaDeTexto 58">
            <a:extLst>
              <a:ext uri="{FF2B5EF4-FFF2-40B4-BE49-F238E27FC236}">
                <a16:creationId xmlns:a16="http://schemas.microsoft.com/office/drawing/2014/main" id="{267582B5-81A1-076F-845F-33871AE3C222}"/>
              </a:ext>
            </a:extLst>
          </p:cNvPr>
          <p:cNvSpPr txBox="1"/>
          <p:nvPr/>
        </p:nvSpPr>
        <p:spPr>
          <a:xfrm>
            <a:off x="1371600" y="2525097"/>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sp>
        <p:nvSpPr>
          <p:cNvPr id="60" name="CaixaDeTexto 59">
            <a:extLst>
              <a:ext uri="{FF2B5EF4-FFF2-40B4-BE49-F238E27FC236}">
                <a16:creationId xmlns:a16="http://schemas.microsoft.com/office/drawing/2014/main" id="{BC33387A-DC3A-3177-DDFE-DFAF8EAF2FB3}"/>
              </a:ext>
            </a:extLst>
          </p:cNvPr>
          <p:cNvSpPr txBox="1"/>
          <p:nvPr/>
        </p:nvSpPr>
        <p:spPr>
          <a:xfrm rot="19581487">
            <a:off x="1146738" y="2361951"/>
            <a:ext cx="497114" cy="2505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64" name="CaixaDeTexto 63">
            <a:extLst>
              <a:ext uri="{FF2B5EF4-FFF2-40B4-BE49-F238E27FC236}">
                <a16:creationId xmlns:a16="http://schemas.microsoft.com/office/drawing/2014/main" id="{45B500EB-38D8-9671-03A2-E90ECC836317}"/>
              </a:ext>
            </a:extLst>
          </p:cNvPr>
          <p:cNvSpPr txBox="1"/>
          <p:nvPr/>
        </p:nvSpPr>
        <p:spPr>
          <a:xfrm rot="19808634">
            <a:off x="1358669" y="5026606"/>
            <a:ext cx="1078126" cy="22108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400" kern="0" dirty="0">
                <a:solidFill>
                  <a:srgbClr val="007BC0"/>
                </a:solidFill>
                <a:latin typeface="Comic Sans MS" panose="030F0702030302020204" pitchFamily="66" charset="0"/>
              </a:rPr>
              <a:t>comprimento</a:t>
            </a:r>
            <a:endParaRPr kumimoji="0" lang="pt-BR" sz="14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65" name="CaixaDeTexto 64">
            <a:extLst>
              <a:ext uri="{FF2B5EF4-FFF2-40B4-BE49-F238E27FC236}">
                <a16:creationId xmlns:a16="http://schemas.microsoft.com/office/drawing/2014/main" id="{E3C7584F-A334-3F77-EB1E-5BAF55E8EC67}"/>
              </a:ext>
            </a:extLst>
          </p:cNvPr>
          <p:cNvSpPr txBox="1"/>
          <p:nvPr/>
        </p:nvSpPr>
        <p:spPr>
          <a:xfrm rot="2387259">
            <a:off x="166643" y="5101811"/>
            <a:ext cx="617330" cy="2505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omic Sans MS" panose="030F0702030302020204" pitchFamily="66" charset="0"/>
              </a:rPr>
              <a:t>largura</a:t>
            </a:r>
          </a:p>
        </p:txBody>
      </p:sp>
      <p:sp>
        <p:nvSpPr>
          <p:cNvPr id="69" name="CaixaDeTexto 68">
            <a:extLst>
              <a:ext uri="{FF2B5EF4-FFF2-40B4-BE49-F238E27FC236}">
                <a16:creationId xmlns:a16="http://schemas.microsoft.com/office/drawing/2014/main" id="{4702D4BB-AA41-66A9-94E3-73C28BC3F1A7}"/>
              </a:ext>
            </a:extLst>
          </p:cNvPr>
          <p:cNvSpPr txBox="1"/>
          <p:nvPr/>
        </p:nvSpPr>
        <p:spPr>
          <a:xfrm rot="5853230">
            <a:off x="2471943" y="4321048"/>
            <a:ext cx="475256" cy="21801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200" kern="0" dirty="0">
                <a:solidFill>
                  <a:srgbClr val="007BC0"/>
                </a:solidFill>
                <a:latin typeface="Comic Sans MS" panose="030F0702030302020204" pitchFamily="66" charset="0"/>
              </a:rPr>
              <a:t>altura</a:t>
            </a:r>
            <a:endParaRPr kumimoji="0" lang="pt-BR" sz="1200" b="0" i="0" u="none" strike="noStrike" kern="0" cap="none" spc="0" normalizeH="0" baseline="0" noProof="0" dirty="0">
              <a:ln>
                <a:noFill/>
              </a:ln>
              <a:solidFill>
                <a:srgbClr val="007BC0"/>
              </a:solidFill>
              <a:effectLst/>
              <a:uLnTx/>
              <a:uFillTx/>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8" name="CaixaDeTexto 77">
                <a:extLst>
                  <a:ext uri="{FF2B5EF4-FFF2-40B4-BE49-F238E27FC236}">
                    <a16:creationId xmlns:a16="http://schemas.microsoft.com/office/drawing/2014/main" id="{2EC61A89-96F6-11F1-B8C8-048C10355E2E}"/>
                  </a:ext>
                </a:extLst>
              </p:cNvPr>
              <p:cNvSpPr txBox="1"/>
              <p:nvPr/>
            </p:nvSpPr>
            <p:spPr>
              <a:xfrm>
                <a:off x="1908510" y="1756187"/>
                <a:ext cx="1760219"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𝑣𝑜𝑙𝑢𝑚𝑒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8" name="CaixaDeTexto 77">
                <a:extLst>
                  <a:ext uri="{FF2B5EF4-FFF2-40B4-BE49-F238E27FC236}">
                    <a16:creationId xmlns:a16="http://schemas.microsoft.com/office/drawing/2014/main" id="{2EC61A89-96F6-11F1-B8C8-048C10355E2E}"/>
                  </a:ext>
                </a:extLst>
              </p:cNvPr>
              <p:cNvSpPr txBox="1">
                <a:spLocks noRot="1" noChangeAspect="1" noMove="1" noResize="1" noEditPoints="1" noAdjustHandles="1" noChangeArrowheads="1" noChangeShapeType="1" noTextEdit="1"/>
              </p:cNvSpPr>
              <p:nvPr/>
            </p:nvSpPr>
            <p:spPr>
              <a:xfrm>
                <a:off x="1908510" y="1756187"/>
                <a:ext cx="1760219" cy="318646"/>
              </a:xfrm>
              <a:prstGeom prst="rect">
                <a:avLst/>
              </a:prstGeom>
              <a:blipFill>
                <a:blip r:embed="rId6"/>
                <a:stretch>
                  <a:fillRect l="-1038" t="-192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03DA4F47-E9BE-3916-B313-62F223874A85}"/>
                  </a:ext>
                </a:extLst>
              </p:cNvPr>
              <p:cNvSpPr txBox="1"/>
              <p:nvPr/>
            </p:nvSpPr>
            <p:spPr>
              <a:xfrm>
                <a:off x="1784807" y="2221912"/>
                <a:ext cx="3062888"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p>
                      </m:s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∗6</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9" name="CaixaDeTexto 78">
                <a:extLst>
                  <a:ext uri="{FF2B5EF4-FFF2-40B4-BE49-F238E27FC236}">
                    <a16:creationId xmlns:a16="http://schemas.microsoft.com/office/drawing/2014/main" id="{03DA4F47-E9BE-3916-B313-62F223874A85}"/>
                  </a:ext>
                </a:extLst>
              </p:cNvPr>
              <p:cNvSpPr txBox="1">
                <a:spLocks noRot="1" noChangeAspect="1" noMove="1" noResize="1" noEditPoints="1" noAdjustHandles="1" noChangeArrowheads="1" noChangeShapeType="1" noTextEdit="1"/>
              </p:cNvSpPr>
              <p:nvPr/>
            </p:nvSpPr>
            <p:spPr>
              <a:xfrm>
                <a:off x="1784807" y="2221912"/>
                <a:ext cx="3062888" cy="318646"/>
              </a:xfrm>
              <a:prstGeom prst="rect">
                <a:avLst/>
              </a:prstGeom>
              <a:blipFill>
                <a:blip r:embed="rId7"/>
                <a:stretch>
                  <a:fillRect l="-199" t="-1887" b="-169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681BCBBB-A436-4B6F-7BAD-914CBC6414D5}"/>
                  </a:ext>
                </a:extLst>
              </p:cNvPr>
              <p:cNvSpPr txBox="1"/>
              <p:nvPr/>
            </p:nvSpPr>
            <p:spPr>
              <a:xfrm>
                <a:off x="2872639" y="4165884"/>
                <a:ext cx="4423507"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𝑣𝑜𝑙𝑢𝑚𝑒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𝑐𝑜𝑚𝑝𝑟𝑖𝑚𝑒𝑛𝑡𝑜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𝑙𝑎𝑟𝑔𝑢𝑟𝑎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80" name="CaixaDeTexto 79">
                <a:extLst>
                  <a:ext uri="{FF2B5EF4-FFF2-40B4-BE49-F238E27FC236}">
                    <a16:creationId xmlns:a16="http://schemas.microsoft.com/office/drawing/2014/main" id="{681BCBBB-A436-4B6F-7BAD-914CBC6414D5}"/>
                  </a:ext>
                </a:extLst>
              </p:cNvPr>
              <p:cNvSpPr txBox="1">
                <a:spLocks noRot="1" noChangeAspect="1" noMove="1" noResize="1" noEditPoints="1" noAdjustHandles="1" noChangeArrowheads="1" noChangeShapeType="1" noTextEdit="1"/>
              </p:cNvSpPr>
              <p:nvPr/>
            </p:nvSpPr>
            <p:spPr>
              <a:xfrm>
                <a:off x="2872639" y="4165884"/>
                <a:ext cx="4423507" cy="318646"/>
              </a:xfrm>
              <a:prstGeom prst="rect">
                <a:avLst/>
              </a:prstGeom>
              <a:blipFill>
                <a:blip r:embed="rId8"/>
                <a:stretch>
                  <a:fillRect l="-1102" r="-1515" b="-169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3A84E26A-E743-8B1F-F02C-16B925024999}"/>
                  </a:ext>
                </a:extLst>
              </p:cNvPr>
              <p:cNvSpPr txBox="1"/>
              <p:nvPr/>
            </p:nvSpPr>
            <p:spPr>
              <a:xfrm>
                <a:off x="2652464" y="4715799"/>
                <a:ext cx="5547360"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=2∗(</m:t>
                      </m:r>
                      <m:d>
                        <m:dPr>
                          <m:ctrlP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𝑐𝑜𝑚𝑝𝑟𝑖𝑚𝑒𝑛𝑡𝑜</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e>
                      </m:d>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𝑙𝑎𝑟𝑔𝑢𝑟𝑎</m:t>
                          </m:r>
                        </m:e>
                      </m:d>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𝑐𝑜𝑚𝑝𝑟𝑖𝑚𝑒𝑛𝑡𝑜</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𝑙𝑎𝑟𝑔𝑢𝑟𝑎</m:t>
                          </m:r>
                        </m:e>
                      </m:d>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oMath>
                  </m:oMathPara>
                </a14:m>
                <a:endParaRPr kumimoji="0" lang="pt-BR" sz="1000" b="0" i="0" u="none" strike="noStrike" kern="0" cap="none" spc="0" normalizeH="0" baseline="0" noProof="0" dirty="0">
                  <a:ln>
                    <a:noFill/>
                  </a:ln>
                  <a:solidFill>
                    <a:srgbClr val="000000"/>
                  </a:solidFill>
                  <a:effectLst/>
                  <a:uLnTx/>
                  <a:uFillTx/>
                </a:endParaRPr>
              </a:p>
            </p:txBody>
          </p:sp>
        </mc:Choice>
        <mc:Fallback xmlns="">
          <p:sp>
            <p:nvSpPr>
              <p:cNvPr id="81" name="CaixaDeTexto 80">
                <a:extLst>
                  <a:ext uri="{FF2B5EF4-FFF2-40B4-BE49-F238E27FC236}">
                    <a16:creationId xmlns:a16="http://schemas.microsoft.com/office/drawing/2014/main" id="{3A84E26A-E743-8B1F-F02C-16B925024999}"/>
                  </a:ext>
                </a:extLst>
              </p:cNvPr>
              <p:cNvSpPr txBox="1">
                <a:spLocks noRot="1" noChangeAspect="1" noMove="1" noResize="1" noEditPoints="1" noAdjustHandles="1" noChangeArrowheads="1" noChangeShapeType="1" noTextEdit="1"/>
              </p:cNvSpPr>
              <p:nvPr/>
            </p:nvSpPr>
            <p:spPr>
              <a:xfrm>
                <a:off x="2652464" y="4715799"/>
                <a:ext cx="5547360" cy="318646"/>
              </a:xfrm>
              <a:prstGeom prst="rect">
                <a:avLst/>
              </a:prstGeom>
              <a:blipFill>
                <a:blip r:embed="rId9"/>
                <a:stretch>
                  <a:fillRect l="-879" t="-1923" r="-2198"/>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548A115-6094-A5E8-724B-1D9C061208A4}"/>
              </a:ext>
            </a:extLst>
          </p:cNvPr>
          <p:cNvSpPr txBox="1"/>
          <p:nvPr/>
        </p:nvSpPr>
        <p:spPr>
          <a:xfrm>
            <a:off x="2332721" y="1450037"/>
            <a:ext cx="75370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CUBO</a:t>
            </a:r>
          </a:p>
        </p:txBody>
      </p:sp>
      <p:sp>
        <p:nvSpPr>
          <p:cNvPr id="9" name="CaixaDeTexto 8">
            <a:extLst>
              <a:ext uri="{FF2B5EF4-FFF2-40B4-BE49-F238E27FC236}">
                <a16:creationId xmlns:a16="http://schemas.microsoft.com/office/drawing/2014/main" id="{68512411-4F3D-5D4C-D52F-0E69DE1AA9D5}"/>
              </a:ext>
            </a:extLst>
          </p:cNvPr>
          <p:cNvSpPr txBox="1"/>
          <p:nvPr/>
        </p:nvSpPr>
        <p:spPr>
          <a:xfrm>
            <a:off x="3852813" y="3689694"/>
            <a:ext cx="220411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b="1" kern="0" dirty="0">
                <a:solidFill>
                  <a:srgbClr val="000000"/>
                </a:solidFill>
              </a:rPr>
              <a:t>PARALELEPÍPIDO</a:t>
            </a:r>
            <a:endParaRPr kumimoji="0" lang="pt-BR" sz="1800" b="1"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577408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82387-CCAE-D3C0-8BBD-1FC146D65906}"/>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8EA63DC9-611C-93A4-D233-6BF1E9F01D5C}"/>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BA5F01FC-BB4F-E6D8-065B-7D8D0EBD32D7}"/>
              </a:ext>
            </a:extLst>
          </p:cNvPr>
          <p:cNvSpPr>
            <a:spLocks noGrp="1"/>
          </p:cNvSpPr>
          <p:nvPr>
            <p:ph type="sldNum" sz="quarter" idx="12"/>
          </p:nvPr>
        </p:nvSpPr>
        <p:spPr/>
        <p:txBody>
          <a:bodyPr/>
          <a:lstStyle/>
          <a:p>
            <a:fld id="{4898AEC0-503E-4FA4-859C-D0F72D6E3F79}" type="slidenum">
              <a:rPr lang="en-US" noProof="1" smtClean="0"/>
              <a:pPr/>
              <a:t>27</a:t>
            </a:fld>
            <a:endParaRPr lang="en-US" noProof="1"/>
          </a:p>
        </p:txBody>
      </p:sp>
      <mc:AlternateContent xmlns:mc="http://schemas.openxmlformats.org/markup-compatibility/2006">
        <mc:Choice xmlns:am3d="http://schemas.microsoft.com/office/drawing/2017/model3d" Requires="am3d">
          <p:graphicFrame>
            <p:nvGraphicFramePr>
              <p:cNvPr id="7" name="Modelo 3D 6" descr="Cone Cinza-Escuro">
                <a:extLst>
                  <a:ext uri="{FF2B5EF4-FFF2-40B4-BE49-F238E27FC236}">
                    <a16:creationId xmlns:a16="http://schemas.microsoft.com/office/drawing/2014/main" id="{6EC2E8E1-0D4B-4058-9A34-21A6646691BC}"/>
                  </a:ext>
                </a:extLst>
              </p:cNvPr>
              <p:cNvGraphicFramePr>
                <a:graphicFrameLocks noChangeAspect="1"/>
              </p:cNvGraphicFramePr>
              <p:nvPr/>
            </p:nvGraphicFramePr>
            <p:xfrm>
              <a:off x="380766" y="3479114"/>
              <a:ext cx="1111768" cy="1590559"/>
            </p:xfrm>
            <a:graphic>
              <a:graphicData uri="http://schemas.microsoft.com/office/drawing/2017/model3d">
                <am3d:model3d r:embed="rId2">
                  <am3d:spPr>
                    <a:xfrm>
                      <a:off x="0" y="0"/>
                      <a:ext cx="1111768" cy="1590559"/>
                    </a:xfrm>
                    <a:prstGeom prst="rect">
                      <a:avLst/>
                    </a:prstGeom>
                  </am3d:spPr>
                  <am3d:camera>
                    <am3d:pos x="0" y="0" z="79877068"/>
                    <am3d:up dx="0" dy="36000000" dz="0"/>
                    <am3d:lookAt x="0" y="0" z="0"/>
                    <am3d:perspective fov="2700000"/>
                  </am3d:camera>
                  <am3d:trans>
                    <am3d:meterPerModelUnit n="6704480" d="1000000"/>
                    <am3d:preTrans dx="2" dy="-16922770" dz="-2"/>
                    <am3d:scale>
                      <am3d:sx n="1000000" d="1000000"/>
                      <am3d:sy n="1000000" d="1000000"/>
                      <am3d:sz n="1000000" d="1000000"/>
                    </am3d:scale>
                    <am3d:rot ax="966226" ay="-221239" az="-63815"/>
                    <am3d:postTrans dx="0" dy="0" dz="0"/>
                  </am3d:trans>
                  <am3d:raster rName="Office3DRenderer" rVer="16.0.8326">
                    <am3d:blip r:embed="rId3"/>
                  </am3d:raster>
                  <am3d:objViewport viewportSz="20531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Modelo 3D 6" descr="Cone Cinza-Escuro">
                <a:extLst>
                  <a:ext uri="{FF2B5EF4-FFF2-40B4-BE49-F238E27FC236}">
                    <a16:creationId xmlns:a16="http://schemas.microsoft.com/office/drawing/2014/main" id="{6EC2E8E1-0D4B-4058-9A34-21A6646691BC}"/>
                  </a:ext>
                </a:extLst>
              </p:cNvPr>
              <p:cNvPicPr>
                <a:picLocks noGrp="1" noRot="1" noChangeAspect="1" noMove="1" noResize="1" noEditPoints="1" noAdjustHandles="1" noChangeArrowheads="1" noChangeShapeType="1" noCrop="1"/>
              </p:cNvPicPr>
              <p:nvPr/>
            </p:nvPicPr>
            <p:blipFill>
              <a:blip r:embed="rId3"/>
              <a:stretch>
                <a:fillRect/>
              </a:stretch>
            </p:blipFill>
            <p:spPr>
              <a:xfrm>
                <a:off x="380766" y="3479114"/>
                <a:ext cx="1111768" cy="15905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Modelo 3D 7" descr="Cilindro Cinza-Escuro">
                <a:extLst>
                  <a:ext uri="{FF2B5EF4-FFF2-40B4-BE49-F238E27FC236}">
                    <a16:creationId xmlns:a16="http://schemas.microsoft.com/office/drawing/2014/main" id="{EAEB0ADE-A0F7-1BF0-8C53-C387B2596EF5}"/>
                  </a:ext>
                </a:extLst>
              </p:cNvPr>
              <p:cNvGraphicFramePr>
                <a:graphicFrameLocks noChangeAspect="1"/>
              </p:cNvGraphicFramePr>
              <p:nvPr/>
            </p:nvGraphicFramePr>
            <p:xfrm>
              <a:off x="546854" y="1167053"/>
              <a:ext cx="942508" cy="1407946"/>
            </p:xfrm>
            <a:graphic>
              <a:graphicData uri="http://schemas.microsoft.com/office/drawing/2017/model3d">
                <am3d:model3d r:embed="rId4">
                  <am3d:spPr>
                    <a:xfrm>
                      <a:off x="0" y="0"/>
                      <a:ext cx="942508" cy="1407946"/>
                    </a:xfrm>
                    <a:prstGeom prst="rect">
                      <a:avLst/>
                    </a:prstGeom>
                  </am3d:spPr>
                  <am3d:camera>
                    <am3d:pos x="0" y="0" z="62782805"/>
                    <am3d:up dx="0" dy="36000000" dz="0"/>
                    <am3d:lookAt x="0" y="0" z="0"/>
                    <am3d:perspective fov="2700000"/>
                  </am3d:camera>
                  <am3d:trans>
                    <am3d:meterPerModelUnit n="7159681" d="1000000"/>
                    <am3d:preTrans dx="22" dy="-18000000" dz="6"/>
                    <am3d:scale>
                      <am3d:sx n="1000000" d="1000000"/>
                      <am3d:sy n="1000000" d="1000000"/>
                      <am3d:sz n="1000000" d="1000000"/>
                    </am3d:scale>
                    <am3d:rot ax="2340233" ay="-1770347" az="-1304779"/>
                    <am3d:postTrans dx="0" dy="0" dz="0"/>
                  </am3d:trans>
                  <am3d:raster rName="Office3DRenderer" rVer="16.0.8326">
                    <am3d:blip r:embed="rId5"/>
                  </am3d:raster>
                  <am3d:objViewport viewportSz="16279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o 3D 7" descr="Cilindro Cinza-Escuro">
                <a:extLst>
                  <a:ext uri="{FF2B5EF4-FFF2-40B4-BE49-F238E27FC236}">
                    <a16:creationId xmlns:a16="http://schemas.microsoft.com/office/drawing/2014/main" id="{EAEB0ADE-A0F7-1BF0-8C53-C387B2596EF5}"/>
                  </a:ext>
                </a:extLst>
              </p:cNvPr>
              <p:cNvPicPr>
                <a:picLocks noGrp="1" noRot="1" noChangeAspect="1" noMove="1" noResize="1" noEditPoints="1" noAdjustHandles="1" noChangeArrowheads="1" noChangeShapeType="1" noCrop="1"/>
              </p:cNvPicPr>
              <p:nvPr/>
            </p:nvPicPr>
            <p:blipFill>
              <a:blip r:embed="rId5"/>
              <a:stretch>
                <a:fillRect/>
              </a:stretch>
            </p:blipFill>
            <p:spPr>
              <a:xfrm>
                <a:off x="546854" y="1167053"/>
                <a:ext cx="942508" cy="1407946"/>
              </a:xfrm>
              <a:prstGeom prst="rect">
                <a:avLst/>
              </a:prstGeom>
            </p:spPr>
          </p:pic>
        </mc:Fallback>
      </mc:AlternateContent>
      <p:cxnSp>
        <p:nvCxnSpPr>
          <p:cNvPr id="9" name="Conector de Seta Reta 8">
            <a:extLst>
              <a:ext uri="{FF2B5EF4-FFF2-40B4-BE49-F238E27FC236}">
                <a16:creationId xmlns:a16="http://schemas.microsoft.com/office/drawing/2014/main" id="{D75518CC-B013-48E7-6863-B4C9D9ECB64E}"/>
              </a:ext>
            </a:extLst>
          </p:cNvPr>
          <p:cNvCxnSpPr>
            <a:cxnSpLocks/>
          </p:cNvCxnSpPr>
          <p:nvPr/>
        </p:nvCxnSpPr>
        <p:spPr>
          <a:xfrm flipH="1">
            <a:off x="228968" y="3715040"/>
            <a:ext cx="634118" cy="11049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7F2498E2-74B2-8B2F-2093-ABC994780827}"/>
              </a:ext>
            </a:extLst>
          </p:cNvPr>
          <p:cNvCxnSpPr>
            <a:cxnSpLocks/>
          </p:cNvCxnSpPr>
          <p:nvPr/>
        </p:nvCxnSpPr>
        <p:spPr>
          <a:xfrm>
            <a:off x="352450" y="5120473"/>
            <a:ext cx="584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3E994986-E94F-5448-1EB9-8D80DB2C6A18}"/>
              </a:ext>
            </a:extLst>
          </p:cNvPr>
          <p:cNvCxnSpPr>
            <a:cxnSpLocks/>
            <a:endCxn id="7" idx="2"/>
          </p:cNvCxnSpPr>
          <p:nvPr/>
        </p:nvCxnSpPr>
        <p:spPr>
          <a:xfrm>
            <a:off x="936650" y="3715040"/>
            <a:ext cx="0" cy="13546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F4A11283-E756-3E27-3AC1-CD4290A50099}"/>
              </a:ext>
            </a:extLst>
          </p:cNvPr>
          <p:cNvCxnSpPr>
            <a:cxnSpLocks/>
          </p:cNvCxnSpPr>
          <p:nvPr/>
        </p:nvCxnSpPr>
        <p:spPr>
          <a:xfrm>
            <a:off x="546027" y="1326111"/>
            <a:ext cx="0" cy="12183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FA5A640-64DD-1CB3-1C52-0958DDC40B05}"/>
              </a:ext>
            </a:extLst>
          </p:cNvPr>
          <p:cNvCxnSpPr>
            <a:cxnSpLocks/>
          </p:cNvCxnSpPr>
          <p:nvPr/>
        </p:nvCxnSpPr>
        <p:spPr>
          <a:xfrm flipH="1">
            <a:off x="606676" y="1326111"/>
            <a:ext cx="4761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2BAA878C-72A5-B104-E93D-21B4AC8CC294}"/>
              </a:ext>
            </a:extLst>
          </p:cNvPr>
          <p:cNvSpPr txBox="1"/>
          <p:nvPr/>
        </p:nvSpPr>
        <p:spPr>
          <a:xfrm>
            <a:off x="507263" y="5116273"/>
            <a:ext cx="366992" cy="16132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raio</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15" name="CaixaDeTexto 14">
            <a:extLst>
              <a:ext uri="{FF2B5EF4-FFF2-40B4-BE49-F238E27FC236}">
                <a16:creationId xmlns:a16="http://schemas.microsoft.com/office/drawing/2014/main" id="{315ADA51-3018-9669-36D9-70855044E683}"/>
              </a:ext>
            </a:extLst>
          </p:cNvPr>
          <p:cNvSpPr txBox="1"/>
          <p:nvPr/>
        </p:nvSpPr>
        <p:spPr>
          <a:xfrm rot="18365362">
            <a:off x="142015" y="4181420"/>
            <a:ext cx="610199" cy="15393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geratriz</a:t>
            </a:r>
          </a:p>
        </p:txBody>
      </p:sp>
      <p:sp>
        <p:nvSpPr>
          <p:cNvPr id="16" name="CaixaDeTexto 15">
            <a:extLst>
              <a:ext uri="{FF2B5EF4-FFF2-40B4-BE49-F238E27FC236}">
                <a16:creationId xmlns:a16="http://schemas.microsoft.com/office/drawing/2014/main" id="{BDDCFA57-1D4A-C728-173B-9CF8F5F37AF8}"/>
              </a:ext>
            </a:extLst>
          </p:cNvPr>
          <p:cNvSpPr txBox="1"/>
          <p:nvPr/>
        </p:nvSpPr>
        <p:spPr>
          <a:xfrm rot="16583135">
            <a:off x="569902" y="4471623"/>
            <a:ext cx="518585" cy="2505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200" b="0" i="0" u="none" strike="noStrike" kern="0" cap="none" spc="0" normalizeH="0" baseline="0" noProof="0" dirty="0">
                <a:ln>
                  <a:noFill/>
                </a:ln>
                <a:solidFill>
                  <a:srgbClr val="007BC0"/>
                </a:solidFill>
                <a:effectLst/>
                <a:uLnTx/>
                <a:uFillTx/>
                <a:latin typeface="Comic Sans MS" panose="030F0702030302020204" pitchFamily="66" charset="0"/>
              </a:rPr>
              <a:t>altura</a:t>
            </a:r>
          </a:p>
        </p:txBody>
      </p:sp>
      <p:sp>
        <p:nvSpPr>
          <p:cNvPr id="17" name="CaixaDeTexto 16">
            <a:extLst>
              <a:ext uri="{FF2B5EF4-FFF2-40B4-BE49-F238E27FC236}">
                <a16:creationId xmlns:a16="http://schemas.microsoft.com/office/drawing/2014/main" id="{F0210943-FE5D-336D-4565-C8FE1B13D108}"/>
              </a:ext>
            </a:extLst>
          </p:cNvPr>
          <p:cNvSpPr txBox="1"/>
          <p:nvPr/>
        </p:nvSpPr>
        <p:spPr>
          <a:xfrm>
            <a:off x="775626" y="1179477"/>
            <a:ext cx="366992" cy="16132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raio</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18" name="CaixaDeTexto 17">
            <a:extLst>
              <a:ext uri="{FF2B5EF4-FFF2-40B4-BE49-F238E27FC236}">
                <a16:creationId xmlns:a16="http://schemas.microsoft.com/office/drawing/2014/main" id="{FC18E68E-09A5-5ACA-C6F5-F96863953DF9}"/>
              </a:ext>
            </a:extLst>
          </p:cNvPr>
          <p:cNvSpPr txBox="1"/>
          <p:nvPr/>
        </p:nvSpPr>
        <p:spPr>
          <a:xfrm rot="16200000">
            <a:off x="189340" y="1791785"/>
            <a:ext cx="461789" cy="15848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altura</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28CDDCEE-D84B-979B-BF4E-58231439061B}"/>
                  </a:ext>
                </a:extLst>
              </p:cNvPr>
              <p:cNvSpPr txBox="1"/>
              <p:nvPr/>
            </p:nvSpPr>
            <p:spPr>
              <a:xfrm>
                <a:off x="1629506" y="1452987"/>
                <a:ext cx="3152806" cy="363209"/>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19" name="CaixaDeTexto 18">
                <a:extLst>
                  <a:ext uri="{FF2B5EF4-FFF2-40B4-BE49-F238E27FC236}">
                    <a16:creationId xmlns:a16="http://schemas.microsoft.com/office/drawing/2014/main" id="{28CDDCEE-D84B-979B-BF4E-58231439061B}"/>
                  </a:ext>
                </a:extLst>
              </p:cNvPr>
              <p:cNvSpPr txBox="1">
                <a:spLocks noRot="1" noChangeAspect="1" noMove="1" noResize="1" noEditPoints="1" noAdjustHandles="1" noChangeArrowheads="1" noChangeShapeType="1" noTextEdit="1"/>
              </p:cNvSpPr>
              <p:nvPr/>
            </p:nvSpPr>
            <p:spPr>
              <a:xfrm>
                <a:off x="1629506" y="1452987"/>
                <a:ext cx="3152806" cy="363209"/>
              </a:xfrm>
              <a:prstGeom prst="rect">
                <a:avLst/>
              </a:prstGeom>
              <a:blipFill>
                <a:blip r:embed="rId6"/>
                <a:stretch>
                  <a:fillRect t="-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D34C293F-201F-8D51-72A6-E9AA42797E35}"/>
                  </a:ext>
                </a:extLst>
              </p:cNvPr>
              <p:cNvSpPr txBox="1"/>
              <p:nvPr/>
            </p:nvSpPr>
            <p:spPr>
              <a:xfrm>
                <a:off x="1629507" y="1877167"/>
                <a:ext cx="6193693" cy="3888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𝑆𝑢𝑝𝑒𝑟𝑓𝑖𝑐𝑖𝑎𝑙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a14:m>
                <a:r>
                  <a:rPr kumimoji="0" lang="pt-BR" sz="1800" b="0" i="0" u="none" strike="noStrike" kern="0" cap="none" spc="0" normalizeH="0" baseline="0" noProof="0" dirty="0">
                    <a:ln>
                      <a:noFill/>
                    </a:ln>
                    <a:solidFill>
                      <a:srgbClr val="000000"/>
                    </a:solidFill>
                    <a:effectLst/>
                    <a:uLnTx/>
                    <a:uFillTx/>
                  </a:rPr>
                  <a:t>)</a:t>
                </a:r>
              </a:p>
            </p:txBody>
          </p:sp>
        </mc:Choice>
        <mc:Fallback xmlns="">
          <p:sp>
            <p:nvSpPr>
              <p:cNvPr id="21" name="CaixaDeTexto 20">
                <a:extLst>
                  <a:ext uri="{FF2B5EF4-FFF2-40B4-BE49-F238E27FC236}">
                    <a16:creationId xmlns:a16="http://schemas.microsoft.com/office/drawing/2014/main" id="{D34C293F-201F-8D51-72A6-E9AA42797E35}"/>
                  </a:ext>
                </a:extLst>
              </p:cNvPr>
              <p:cNvSpPr txBox="1">
                <a:spLocks noRot="1" noChangeAspect="1" noMove="1" noResize="1" noEditPoints="1" noAdjustHandles="1" noChangeArrowheads="1" noChangeShapeType="1" noTextEdit="1"/>
              </p:cNvSpPr>
              <p:nvPr/>
            </p:nvSpPr>
            <p:spPr>
              <a:xfrm>
                <a:off x="1629507" y="1877167"/>
                <a:ext cx="6193693" cy="388800"/>
              </a:xfrm>
              <a:prstGeom prst="rect">
                <a:avLst/>
              </a:prstGeom>
              <a:blipFill>
                <a:blip r:embed="rId7"/>
                <a:stretch>
                  <a:fillRect l="-1673" t="-17188" b="-93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4AFAB2D0-9874-D69F-DCA7-4359CADA9125}"/>
                  </a:ext>
                </a:extLst>
              </p:cNvPr>
              <p:cNvSpPr txBox="1"/>
              <p:nvPr/>
            </p:nvSpPr>
            <p:spPr>
              <a:xfrm>
                <a:off x="1644332" y="3995776"/>
                <a:ext cx="3482560" cy="476457"/>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den>
                      </m:f>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3" name="CaixaDeTexto 22">
                <a:extLst>
                  <a:ext uri="{FF2B5EF4-FFF2-40B4-BE49-F238E27FC236}">
                    <a16:creationId xmlns:a16="http://schemas.microsoft.com/office/drawing/2014/main" id="{4AFAB2D0-9874-D69F-DCA7-4359CADA9125}"/>
                  </a:ext>
                </a:extLst>
              </p:cNvPr>
              <p:cNvSpPr txBox="1">
                <a:spLocks noRot="1" noChangeAspect="1" noMove="1" noResize="1" noEditPoints="1" noAdjustHandles="1" noChangeArrowheads="1" noChangeShapeType="1" noTextEdit="1"/>
              </p:cNvSpPr>
              <p:nvPr/>
            </p:nvSpPr>
            <p:spPr>
              <a:xfrm>
                <a:off x="1644332" y="3995776"/>
                <a:ext cx="3482560" cy="476457"/>
              </a:xfrm>
              <a:prstGeom prst="rect">
                <a:avLst/>
              </a:prstGeom>
              <a:blipFill>
                <a:blip r:embed="rId8"/>
                <a:stretch>
                  <a:fillRect b="-759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A034647-D9AF-8C77-A51E-87C0650EFF39}"/>
                  </a:ext>
                </a:extLst>
              </p:cNvPr>
              <p:cNvSpPr txBox="1"/>
              <p:nvPr/>
            </p:nvSpPr>
            <p:spPr>
              <a:xfrm>
                <a:off x="1629507" y="4533203"/>
                <a:ext cx="4957029" cy="476457"/>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ad>
                        <m:radPr>
                          <m:degHide m:val="on"/>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radPr>
                        <m:deg/>
                        <m:e>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e>
                      </m:ra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4" name="CaixaDeTexto 3">
                <a:extLst>
                  <a:ext uri="{FF2B5EF4-FFF2-40B4-BE49-F238E27FC236}">
                    <a16:creationId xmlns:a16="http://schemas.microsoft.com/office/drawing/2014/main" id="{DA034647-D9AF-8C77-A51E-87C0650EFF39}"/>
                  </a:ext>
                </a:extLst>
              </p:cNvPr>
              <p:cNvSpPr txBox="1">
                <a:spLocks noRot="1" noChangeAspect="1" noMove="1" noResize="1" noEditPoints="1" noAdjustHandles="1" noChangeArrowheads="1" noChangeShapeType="1" noTextEdit="1"/>
              </p:cNvSpPr>
              <p:nvPr/>
            </p:nvSpPr>
            <p:spPr>
              <a:xfrm>
                <a:off x="1629507" y="4533203"/>
                <a:ext cx="4957029" cy="476457"/>
              </a:xfrm>
              <a:prstGeom prst="rect">
                <a:avLst/>
              </a:prstGeom>
              <a:blipFill>
                <a:blip r:embed="rId9"/>
                <a:stretch>
                  <a:fillRect l="-738"/>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C6C9B124-BD23-18DF-D441-AB26C3A100E9}"/>
              </a:ext>
            </a:extLst>
          </p:cNvPr>
          <p:cNvSpPr txBox="1"/>
          <p:nvPr/>
        </p:nvSpPr>
        <p:spPr>
          <a:xfrm>
            <a:off x="1934137" y="1146839"/>
            <a:ext cx="1129494"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CILINDRO</a:t>
            </a:r>
          </a:p>
        </p:txBody>
      </p:sp>
      <p:sp>
        <p:nvSpPr>
          <p:cNvPr id="20" name="CaixaDeTexto 19">
            <a:extLst>
              <a:ext uri="{FF2B5EF4-FFF2-40B4-BE49-F238E27FC236}">
                <a16:creationId xmlns:a16="http://schemas.microsoft.com/office/drawing/2014/main" id="{4858214D-4256-1393-ACD9-0BB32D5448A2}"/>
              </a:ext>
            </a:extLst>
          </p:cNvPr>
          <p:cNvSpPr txBox="1"/>
          <p:nvPr/>
        </p:nvSpPr>
        <p:spPr>
          <a:xfrm>
            <a:off x="1854684" y="3628657"/>
            <a:ext cx="75370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CONE</a:t>
            </a:r>
          </a:p>
        </p:txBody>
      </p:sp>
    </p:spTree>
    <p:extLst>
      <p:ext uri="{BB962C8B-B14F-4D97-AF65-F5344CB8AC3E}">
        <p14:creationId xmlns:p14="http://schemas.microsoft.com/office/powerpoint/2010/main" val="4091719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1B71D-E3AF-26C3-D842-C831826034D3}"/>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9F20D610-E848-32E7-BE88-68797316C12D}"/>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CC2717F9-26E7-C2C1-E184-D46956ACC11F}"/>
              </a:ext>
            </a:extLst>
          </p:cNvPr>
          <p:cNvSpPr>
            <a:spLocks noGrp="1"/>
          </p:cNvSpPr>
          <p:nvPr>
            <p:ph type="sldNum" sz="quarter" idx="12"/>
          </p:nvPr>
        </p:nvSpPr>
        <p:spPr/>
        <p:txBody>
          <a:bodyPr/>
          <a:lstStyle/>
          <a:p>
            <a:fld id="{4898AEC0-503E-4FA4-859C-D0F72D6E3F79}" type="slidenum">
              <a:rPr lang="en-US" noProof="1" smtClean="0"/>
              <a:pPr/>
              <a:t>28</a:t>
            </a:fld>
            <a:endParaRPr lang="en-US" noProof="1"/>
          </a:p>
        </p:txBody>
      </p:sp>
      <mc:AlternateContent xmlns:mc="http://schemas.openxmlformats.org/markup-compatibility/2006">
        <mc:Choice xmlns:am3d="http://schemas.microsoft.com/office/drawing/2017/model3d" Requires="am3d">
          <p:graphicFrame>
            <p:nvGraphicFramePr>
              <p:cNvPr id="8" name="Modelo 3D 7" descr="Esfera Cinza-Escuro">
                <a:extLst>
                  <a:ext uri="{FF2B5EF4-FFF2-40B4-BE49-F238E27FC236}">
                    <a16:creationId xmlns:a16="http://schemas.microsoft.com/office/drawing/2014/main" id="{621F702D-A7AD-96AA-AE1B-EDBBB0691451}"/>
                  </a:ext>
                </a:extLst>
              </p:cNvPr>
              <p:cNvGraphicFramePr/>
              <p:nvPr/>
            </p:nvGraphicFramePr>
            <p:xfrm>
              <a:off x="301855" y="3314477"/>
              <a:ext cx="1364186" cy="1797044"/>
            </p:xfrm>
            <a:graphic>
              <a:graphicData uri="http://schemas.microsoft.com/office/drawing/2017/model3d">
                <am3d:model3d r:embed="rId2">
                  <am3d:spPr>
                    <a:xfrm>
                      <a:off x="0" y="0"/>
                      <a:ext cx="1364186" cy="1797044"/>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23481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o 3D 7" descr="Esfera Cinza-Escuro">
                <a:extLst>
                  <a:ext uri="{FF2B5EF4-FFF2-40B4-BE49-F238E27FC236}">
                    <a16:creationId xmlns:a16="http://schemas.microsoft.com/office/drawing/2014/main" id="{621F702D-A7AD-96AA-AE1B-EDBBB0691451}"/>
                  </a:ext>
                </a:extLst>
              </p:cNvPr>
              <p:cNvPicPr>
                <a:picLocks noGrp="1" noRot="1" noChangeAspect="1" noMove="1" noResize="1" noEditPoints="1" noAdjustHandles="1" noChangeArrowheads="1" noChangeShapeType="1" noCrop="1"/>
              </p:cNvPicPr>
              <p:nvPr/>
            </p:nvPicPr>
            <p:blipFill>
              <a:blip r:embed="rId3"/>
              <a:stretch>
                <a:fillRect/>
              </a:stretch>
            </p:blipFill>
            <p:spPr>
              <a:xfrm>
                <a:off x="301855" y="3314477"/>
                <a:ext cx="1364186" cy="17970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Modelo 3D 18" descr="Pirâmide Cinza-Escuro">
                <a:extLst>
                  <a:ext uri="{FF2B5EF4-FFF2-40B4-BE49-F238E27FC236}">
                    <a16:creationId xmlns:a16="http://schemas.microsoft.com/office/drawing/2014/main" id="{257FEC2F-D6E1-F5FE-7271-5CF560FE0CE1}"/>
                  </a:ext>
                </a:extLst>
              </p:cNvPr>
              <p:cNvGraphicFramePr>
                <a:graphicFrameLocks noChangeAspect="1"/>
              </p:cNvGraphicFramePr>
              <p:nvPr/>
            </p:nvGraphicFramePr>
            <p:xfrm>
              <a:off x="426180" y="1247461"/>
              <a:ext cx="1504004" cy="1408069"/>
            </p:xfrm>
            <a:graphic>
              <a:graphicData uri="http://schemas.microsoft.com/office/drawing/2017/model3d">
                <am3d:model3d r:embed="rId4">
                  <am3d:spPr>
                    <a:xfrm>
                      <a:off x="0" y="0"/>
                      <a:ext cx="1504004" cy="1408069"/>
                    </a:xfrm>
                    <a:prstGeom prst="rect">
                      <a:avLst/>
                    </a:prstGeom>
                  </am3d:spPr>
                  <am3d:camera>
                    <am3d:pos x="0" y="0" z="70960676"/>
                    <am3d:up dx="0" dy="36000000" dz="0"/>
                    <am3d:lookAt x="0" y="0" z="0"/>
                    <am3d:perspective fov="2700000"/>
                  </am3d:camera>
                  <am3d:trans>
                    <am3d:meterPerModelUnit n="4134103" d="1000000"/>
                    <am3d:preTrans dx="0" dy="-10695087" dz="0"/>
                    <am3d:scale>
                      <am3d:sx n="1000000" d="1000000"/>
                      <am3d:sy n="1000000" d="1000000"/>
                      <am3d:sz n="1000000" d="1000000"/>
                    </am3d:scale>
                    <am3d:rot ax="523104" ay="-258868" az="-39665"/>
                    <am3d:postTrans dx="0" dy="0" dz="0"/>
                  </am3d:trans>
                  <am3d:raster rName="Office3DRenderer" rVer="16.0.8326">
                    <am3d:blip r:embed="rId5"/>
                  </am3d:raster>
                  <am3d:objViewport viewportSz="23607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Modelo 3D 18" descr="Pirâmide Cinza-Escuro">
                <a:extLst>
                  <a:ext uri="{FF2B5EF4-FFF2-40B4-BE49-F238E27FC236}">
                    <a16:creationId xmlns:a16="http://schemas.microsoft.com/office/drawing/2014/main" id="{257FEC2F-D6E1-F5FE-7271-5CF560FE0CE1}"/>
                  </a:ext>
                </a:extLst>
              </p:cNvPr>
              <p:cNvPicPr>
                <a:picLocks noGrp="1" noRot="1" noChangeAspect="1" noMove="1" noResize="1" noEditPoints="1" noAdjustHandles="1" noChangeArrowheads="1" noChangeShapeType="1" noCrop="1"/>
              </p:cNvPicPr>
              <p:nvPr/>
            </p:nvPicPr>
            <p:blipFill>
              <a:blip r:embed="rId5"/>
              <a:stretch>
                <a:fillRect/>
              </a:stretch>
            </p:blipFill>
            <p:spPr>
              <a:xfrm>
                <a:off x="426180" y="1247461"/>
                <a:ext cx="1504004" cy="1408069"/>
              </a:xfrm>
              <a:prstGeom prst="rect">
                <a:avLst/>
              </a:prstGeom>
            </p:spPr>
          </p:pic>
        </mc:Fallback>
      </mc:AlternateContent>
      <p:cxnSp>
        <p:nvCxnSpPr>
          <p:cNvPr id="20" name="Conector de Seta Reta 19">
            <a:extLst>
              <a:ext uri="{FF2B5EF4-FFF2-40B4-BE49-F238E27FC236}">
                <a16:creationId xmlns:a16="http://schemas.microsoft.com/office/drawing/2014/main" id="{D1EC425D-4194-B795-FB2B-0FB8D8231DD6}"/>
              </a:ext>
            </a:extLst>
          </p:cNvPr>
          <p:cNvCxnSpPr>
            <a:cxnSpLocks/>
          </p:cNvCxnSpPr>
          <p:nvPr/>
        </p:nvCxnSpPr>
        <p:spPr>
          <a:xfrm flipH="1">
            <a:off x="1116335" y="2445085"/>
            <a:ext cx="813849" cy="2853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3DBBDFA2-D91F-16BB-86BC-319B2A70A425}"/>
              </a:ext>
            </a:extLst>
          </p:cNvPr>
          <p:cNvCxnSpPr>
            <a:cxnSpLocks/>
          </p:cNvCxnSpPr>
          <p:nvPr/>
        </p:nvCxnSpPr>
        <p:spPr>
          <a:xfrm>
            <a:off x="443500" y="1490786"/>
            <a:ext cx="0" cy="8753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31B699E-01FE-B7C7-79B2-E516DFC38035}"/>
              </a:ext>
            </a:extLst>
          </p:cNvPr>
          <p:cNvCxnSpPr>
            <a:cxnSpLocks/>
            <a:endCxn id="8" idx="1"/>
          </p:cNvCxnSpPr>
          <p:nvPr/>
        </p:nvCxnSpPr>
        <p:spPr>
          <a:xfrm flipH="1">
            <a:off x="301855" y="4212999"/>
            <a:ext cx="6820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51000B5E-A506-AF27-15E0-531C293C9C7C}"/>
              </a:ext>
            </a:extLst>
          </p:cNvPr>
          <p:cNvSpPr txBox="1"/>
          <p:nvPr/>
        </p:nvSpPr>
        <p:spPr>
          <a:xfrm rot="20446616">
            <a:off x="1104760" y="2584636"/>
            <a:ext cx="987075" cy="12586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Aresta da base</a:t>
            </a:r>
          </a:p>
        </p:txBody>
      </p:sp>
      <p:cxnSp>
        <p:nvCxnSpPr>
          <p:cNvPr id="31" name="Conector de Seta Reta 30">
            <a:extLst>
              <a:ext uri="{FF2B5EF4-FFF2-40B4-BE49-F238E27FC236}">
                <a16:creationId xmlns:a16="http://schemas.microsoft.com/office/drawing/2014/main" id="{1F7CA7B0-3465-1386-696C-675CBC1051A9}"/>
              </a:ext>
            </a:extLst>
          </p:cNvPr>
          <p:cNvCxnSpPr>
            <a:cxnSpLocks/>
          </p:cNvCxnSpPr>
          <p:nvPr/>
        </p:nvCxnSpPr>
        <p:spPr>
          <a:xfrm>
            <a:off x="1178182" y="1581566"/>
            <a:ext cx="295018" cy="9330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FF6DB456-142B-BB97-BC5F-54B6957FD2DE}"/>
              </a:ext>
            </a:extLst>
          </p:cNvPr>
          <p:cNvSpPr txBox="1"/>
          <p:nvPr/>
        </p:nvSpPr>
        <p:spPr>
          <a:xfrm rot="16200000">
            <a:off x="135339" y="1854721"/>
            <a:ext cx="430454" cy="1339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altura</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38" name="CaixaDeTexto 37">
            <a:extLst>
              <a:ext uri="{FF2B5EF4-FFF2-40B4-BE49-F238E27FC236}">
                <a16:creationId xmlns:a16="http://schemas.microsoft.com/office/drawing/2014/main" id="{E5B62ACB-6FAE-10C2-CC2F-AC0531D73474}"/>
              </a:ext>
            </a:extLst>
          </p:cNvPr>
          <p:cNvSpPr txBox="1"/>
          <p:nvPr/>
        </p:nvSpPr>
        <p:spPr>
          <a:xfrm rot="4232285">
            <a:off x="1132920" y="2053899"/>
            <a:ext cx="594569" cy="15588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apótema</a:t>
            </a:r>
          </a:p>
        </p:txBody>
      </p:sp>
      <p:sp>
        <p:nvSpPr>
          <p:cNvPr id="42" name="CaixaDeTexto 41">
            <a:extLst>
              <a:ext uri="{FF2B5EF4-FFF2-40B4-BE49-F238E27FC236}">
                <a16:creationId xmlns:a16="http://schemas.microsoft.com/office/drawing/2014/main" id="{9FE43EBC-C9FA-0308-3558-9A1CB2AB5B18}"/>
              </a:ext>
            </a:extLst>
          </p:cNvPr>
          <p:cNvSpPr txBox="1"/>
          <p:nvPr/>
        </p:nvSpPr>
        <p:spPr>
          <a:xfrm>
            <a:off x="536185" y="4044379"/>
            <a:ext cx="276616" cy="16861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raio</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3D96632-B90E-ADBC-A3AE-32487251236F}"/>
                  </a:ext>
                </a:extLst>
              </p:cNvPr>
              <p:cNvSpPr txBox="1"/>
              <p:nvPr/>
            </p:nvSpPr>
            <p:spPr>
              <a:xfrm>
                <a:off x="2225202" y="1629339"/>
                <a:ext cx="7317876" cy="3888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𝑎𝑟𝑒𝑠𝑡𝑎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𝑑𝑎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𝑎𝑝𝑜𝑡𝑒𝑚𝑎</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𝑎𝑟𝑒𝑠𝑡𝑎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𝑑𝑎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6" name="CaixaDeTexto 5">
                <a:extLst>
                  <a:ext uri="{FF2B5EF4-FFF2-40B4-BE49-F238E27FC236}">
                    <a16:creationId xmlns:a16="http://schemas.microsoft.com/office/drawing/2014/main" id="{F3D96632-B90E-ADBC-A3AE-32487251236F}"/>
                  </a:ext>
                </a:extLst>
              </p:cNvPr>
              <p:cNvSpPr txBox="1">
                <a:spLocks noRot="1" noChangeAspect="1" noMove="1" noResize="1" noEditPoints="1" noAdjustHandles="1" noChangeArrowheads="1" noChangeShapeType="1" noTextEdit="1"/>
              </p:cNvSpPr>
              <p:nvPr/>
            </p:nvSpPr>
            <p:spPr>
              <a:xfrm>
                <a:off x="2225202" y="1629339"/>
                <a:ext cx="7317876" cy="388800"/>
              </a:xfrm>
              <a:prstGeom prst="rect">
                <a:avLst/>
              </a:prstGeom>
              <a:blipFill>
                <a:blip r:embed="rId6"/>
                <a:stretch>
                  <a:fillRect l="-833" t="-4688" r="-25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0999287-FEA6-88CA-A59F-BF6505620EAE}"/>
                  </a:ext>
                </a:extLst>
              </p:cNvPr>
              <p:cNvSpPr txBox="1"/>
              <p:nvPr/>
            </p:nvSpPr>
            <p:spPr>
              <a:xfrm>
                <a:off x="2225202" y="2203728"/>
                <a:ext cx="3786554" cy="44384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𝑑𝑎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 name="CaixaDeTexto 6">
                <a:extLst>
                  <a:ext uri="{FF2B5EF4-FFF2-40B4-BE49-F238E27FC236}">
                    <a16:creationId xmlns:a16="http://schemas.microsoft.com/office/drawing/2014/main" id="{70999287-FEA6-88CA-A59F-BF6505620EAE}"/>
                  </a:ext>
                </a:extLst>
              </p:cNvPr>
              <p:cNvSpPr txBox="1">
                <a:spLocks noRot="1" noChangeAspect="1" noMove="1" noResize="1" noEditPoints="1" noAdjustHandles="1" noChangeArrowheads="1" noChangeShapeType="1" noTextEdit="1"/>
              </p:cNvSpPr>
              <p:nvPr/>
            </p:nvSpPr>
            <p:spPr>
              <a:xfrm>
                <a:off x="2225202" y="2203728"/>
                <a:ext cx="3786554" cy="443841"/>
              </a:xfrm>
              <a:prstGeom prst="rect">
                <a:avLst/>
              </a:prstGeom>
              <a:blipFill>
                <a:blip r:embed="rId7"/>
                <a:stretch>
                  <a:fillRect l="-2254" t="-4167" r="-24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1D6BEAE-AED7-EDC4-4DEB-BBF173A5529A}"/>
                  </a:ext>
                </a:extLst>
              </p:cNvPr>
              <p:cNvSpPr txBox="1"/>
              <p:nvPr/>
            </p:nvSpPr>
            <p:spPr>
              <a:xfrm>
                <a:off x="2225202" y="3934286"/>
                <a:ext cx="3083170" cy="3888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9" name="CaixaDeTexto 8">
                <a:extLst>
                  <a:ext uri="{FF2B5EF4-FFF2-40B4-BE49-F238E27FC236}">
                    <a16:creationId xmlns:a16="http://schemas.microsoft.com/office/drawing/2014/main" id="{11D6BEAE-AED7-EDC4-4DEB-BBF173A5529A}"/>
                  </a:ext>
                </a:extLst>
              </p:cNvPr>
              <p:cNvSpPr txBox="1">
                <a:spLocks noRot="1" noChangeAspect="1" noMove="1" noResize="1" noEditPoints="1" noAdjustHandles="1" noChangeArrowheads="1" noChangeShapeType="1" noTextEdit="1"/>
              </p:cNvSpPr>
              <p:nvPr/>
            </p:nvSpPr>
            <p:spPr>
              <a:xfrm>
                <a:off x="2225202" y="3934286"/>
                <a:ext cx="3083170" cy="388800"/>
              </a:xfrm>
              <a:prstGeom prst="rect">
                <a:avLst/>
              </a:prstGeom>
              <a:blipFill>
                <a:blip r:embed="rId8"/>
                <a:stretch>
                  <a:fillRect l="-3360" t="-4688" r="-177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17DCD0D-8E6F-3433-E6C6-BC99C963C1CF}"/>
                  </a:ext>
                </a:extLst>
              </p:cNvPr>
              <p:cNvSpPr txBox="1"/>
              <p:nvPr/>
            </p:nvSpPr>
            <p:spPr>
              <a:xfrm>
                <a:off x="2085038" y="4394631"/>
                <a:ext cx="2409322" cy="604309"/>
              </a:xfrm>
              <a:prstGeom prst="rect">
                <a:avLst/>
              </a:prstGeom>
              <a:noFill/>
            </p:spPr>
            <p:txBody>
              <a:bodyPr wrap="none" lIns="0" tIns="0" rIns="0" bIns="0" rtlCol="0">
                <a:noAutofit/>
              </a:bodyPr>
              <a:lstStyle/>
              <a:p>
                <a:pPr fontAlgn="auto">
                  <a:spcBef>
                    <a:spcPts val="500"/>
                  </a:spcBef>
                  <a:spcAft>
                    <a:spcPts val="0"/>
                  </a:spcAf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den>
                      </m:f>
                      <m:r>
                        <a:rPr lang="pt-BR" i="1" kern="0">
                          <a:solidFill>
                            <a:srgbClr val="000000"/>
                          </a:solidFill>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10" name="CaixaDeTexto 9">
                <a:extLst>
                  <a:ext uri="{FF2B5EF4-FFF2-40B4-BE49-F238E27FC236}">
                    <a16:creationId xmlns:a16="http://schemas.microsoft.com/office/drawing/2014/main" id="{017DCD0D-8E6F-3433-E6C6-BC99C963C1CF}"/>
                  </a:ext>
                </a:extLst>
              </p:cNvPr>
              <p:cNvSpPr txBox="1">
                <a:spLocks noRot="1" noChangeAspect="1" noMove="1" noResize="1" noEditPoints="1" noAdjustHandles="1" noChangeArrowheads="1" noChangeShapeType="1" noTextEdit="1"/>
              </p:cNvSpPr>
              <p:nvPr/>
            </p:nvSpPr>
            <p:spPr>
              <a:xfrm>
                <a:off x="2085038" y="4394631"/>
                <a:ext cx="2409322" cy="604309"/>
              </a:xfrm>
              <a:prstGeom prst="rect">
                <a:avLst/>
              </a:prstGeom>
              <a:blipFill>
                <a:blip r:embed="rId9"/>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FD792055-0262-DF0B-0DF6-7EE12C8FCBEB}"/>
              </a:ext>
            </a:extLst>
          </p:cNvPr>
          <p:cNvSpPr txBox="1"/>
          <p:nvPr/>
        </p:nvSpPr>
        <p:spPr>
          <a:xfrm>
            <a:off x="2305335" y="1272525"/>
            <a:ext cx="3775033"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b="1" kern="0" dirty="0">
                <a:solidFill>
                  <a:srgbClr val="000000"/>
                </a:solidFill>
              </a:rPr>
              <a:t>PIRÂMIDE DE BASE QUADRADA</a:t>
            </a:r>
            <a:endParaRPr kumimoji="0" lang="pt-BR" sz="1800" b="1" i="0" u="none" strike="noStrike" kern="0" cap="none" spc="0" normalizeH="0" baseline="0" noProof="0" dirty="0">
              <a:ln>
                <a:noFill/>
              </a:ln>
              <a:solidFill>
                <a:srgbClr val="000000"/>
              </a:solidFill>
              <a:effectLst/>
              <a:uLnTx/>
              <a:uFillTx/>
            </a:endParaRPr>
          </a:p>
        </p:txBody>
      </p:sp>
      <p:sp>
        <p:nvSpPr>
          <p:cNvPr id="12" name="CaixaDeTexto 11">
            <a:extLst>
              <a:ext uri="{FF2B5EF4-FFF2-40B4-BE49-F238E27FC236}">
                <a16:creationId xmlns:a16="http://schemas.microsoft.com/office/drawing/2014/main" id="{FFB50230-C1F9-7238-B276-C906C7BC11F2}"/>
              </a:ext>
            </a:extLst>
          </p:cNvPr>
          <p:cNvSpPr txBox="1"/>
          <p:nvPr/>
        </p:nvSpPr>
        <p:spPr>
          <a:xfrm>
            <a:off x="2225202" y="3519103"/>
            <a:ext cx="3775033"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ESFERA</a:t>
            </a:r>
          </a:p>
        </p:txBody>
      </p:sp>
    </p:spTree>
    <p:extLst>
      <p:ext uri="{BB962C8B-B14F-4D97-AF65-F5344CB8AC3E}">
        <p14:creationId xmlns:p14="http://schemas.microsoft.com/office/powerpoint/2010/main" val="3330982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25AE3C-AF15-414E-A81F-B544C83D28C7}"/>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1E91722A-3C76-4C39-8660-11FE71DCA45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677C6A7-7E82-4939-BC2B-218A400DF343}"/>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pic>
        <p:nvPicPr>
          <p:cNvPr id="7" name="Imagem 6">
            <a:extLst>
              <a:ext uri="{FF2B5EF4-FFF2-40B4-BE49-F238E27FC236}">
                <a16:creationId xmlns:a16="http://schemas.microsoft.com/office/drawing/2014/main" id="{C30A5FE2-FE24-4450-8C1E-AC0AB5F2F9F6}"/>
              </a:ext>
            </a:extLst>
          </p:cNvPr>
          <p:cNvPicPr>
            <a:picLocks noChangeAspect="1"/>
          </p:cNvPicPr>
          <p:nvPr/>
        </p:nvPicPr>
        <p:blipFill rotWithShape="1">
          <a:blip r:embed="rId3"/>
          <a:srcRect t="29313" b="8587"/>
          <a:stretch/>
        </p:blipFill>
        <p:spPr>
          <a:xfrm>
            <a:off x="172020" y="1182761"/>
            <a:ext cx="4820824" cy="2136792"/>
          </a:xfrm>
          <a:prstGeom prst="rect">
            <a:avLst/>
          </a:prstGeom>
        </p:spPr>
      </p:pic>
      <p:cxnSp>
        <p:nvCxnSpPr>
          <p:cNvPr id="8" name="Conector: Angulado 7">
            <a:extLst>
              <a:ext uri="{FF2B5EF4-FFF2-40B4-BE49-F238E27FC236}">
                <a16:creationId xmlns:a16="http://schemas.microsoft.com/office/drawing/2014/main" id="{6EB56575-5ACC-4B1B-B77B-15BE24ABD113}"/>
              </a:ext>
            </a:extLst>
          </p:cNvPr>
          <p:cNvCxnSpPr>
            <a:cxnSpLocks/>
          </p:cNvCxnSpPr>
          <p:nvPr/>
        </p:nvCxnSpPr>
        <p:spPr>
          <a:xfrm>
            <a:off x="4905005" y="2222591"/>
            <a:ext cx="1686295" cy="11427"/>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Agrupar 19">
            <a:extLst>
              <a:ext uri="{FF2B5EF4-FFF2-40B4-BE49-F238E27FC236}">
                <a16:creationId xmlns:a16="http://schemas.microsoft.com/office/drawing/2014/main" id="{4E40D8BA-B8EE-4B14-BD9C-E55FD3496C8D}"/>
              </a:ext>
            </a:extLst>
          </p:cNvPr>
          <p:cNvGrpSpPr/>
          <p:nvPr/>
        </p:nvGrpSpPr>
        <p:grpSpPr>
          <a:xfrm>
            <a:off x="6974425" y="1268462"/>
            <a:ext cx="2791729" cy="1645444"/>
            <a:chOff x="7751604" y="1409700"/>
            <a:chExt cx="3102819" cy="1828800"/>
          </a:xfrm>
        </p:grpSpPr>
        <p:sp>
          <p:nvSpPr>
            <p:cNvPr id="13" name="Retângulo 12">
              <a:extLst>
                <a:ext uri="{FF2B5EF4-FFF2-40B4-BE49-F238E27FC236}">
                  <a16:creationId xmlns:a16="http://schemas.microsoft.com/office/drawing/2014/main" id="{8E35135A-A7C8-4B0C-A50B-F824EF30EF0F}"/>
                </a:ext>
              </a:extLst>
            </p:cNvPr>
            <p:cNvSpPr/>
            <p:nvPr/>
          </p:nvSpPr>
          <p:spPr>
            <a:xfrm>
              <a:off x="7751604" y="1409700"/>
              <a:ext cx="3102819" cy="1828800"/>
            </a:xfrm>
            <a:prstGeom prst="rect">
              <a:avLst/>
            </a:prstGeom>
            <a:noFill/>
            <a:ln w="9525" cap="flat" cmpd="sng" algn="ctr">
              <a:solidFill>
                <a:srgbClr val="0070C0"/>
              </a:solidFill>
              <a:prstDash val="solid"/>
            </a:ln>
            <a:effectLst/>
          </p:spPr>
          <p:txBody>
            <a:bodyPr rtlCol="0" anchor="ctr"/>
            <a:lstStyle/>
            <a:p>
              <a:pPr algn="ctr" defTabSz="822686" fontAlgn="auto">
                <a:spcBef>
                  <a:spcPts val="0"/>
                </a:spcBef>
                <a:spcAft>
                  <a:spcPts val="0"/>
                </a:spcAft>
              </a:pPr>
              <a:endParaRPr lang="pt-BR" sz="1619" kern="0" dirty="0">
                <a:solidFill>
                  <a:srgbClr val="000000"/>
                </a:solidFill>
                <a:latin typeface="Bosch Office Sans"/>
              </a:endParaRPr>
            </a:p>
          </p:txBody>
        </p:sp>
        <p:grpSp>
          <p:nvGrpSpPr>
            <p:cNvPr id="19" name="Agrupar 18">
              <a:extLst>
                <a:ext uri="{FF2B5EF4-FFF2-40B4-BE49-F238E27FC236}">
                  <a16:creationId xmlns:a16="http://schemas.microsoft.com/office/drawing/2014/main" id="{FEDF8980-1608-46CB-B5AC-FE928A102B61}"/>
                </a:ext>
              </a:extLst>
            </p:cNvPr>
            <p:cNvGrpSpPr/>
            <p:nvPr/>
          </p:nvGrpSpPr>
          <p:grpSpPr>
            <a:xfrm>
              <a:off x="7751604" y="1487490"/>
              <a:ext cx="3102819" cy="1157284"/>
              <a:chOff x="7751604" y="1487490"/>
              <a:chExt cx="3102819" cy="1157284"/>
            </a:xfrm>
          </p:grpSpPr>
          <p:cxnSp>
            <p:nvCxnSpPr>
              <p:cNvPr id="15" name="Conector reto 14">
                <a:extLst>
                  <a:ext uri="{FF2B5EF4-FFF2-40B4-BE49-F238E27FC236}">
                    <a16:creationId xmlns:a16="http://schemas.microsoft.com/office/drawing/2014/main" id="{FACE54D5-C31E-43B6-8883-A3815C5412CA}"/>
                  </a:ext>
                </a:extLst>
              </p:cNvPr>
              <p:cNvCxnSpPr/>
              <p:nvPr/>
            </p:nvCxnSpPr>
            <p:spPr>
              <a:xfrm>
                <a:off x="7751604" y="1981200"/>
                <a:ext cx="310281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7B7B2C9A-FE04-4E0A-B11F-0FA93166649C}"/>
                  </a:ext>
                </a:extLst>
              </p:cNvPr>
              <p:cNvSpPr txBox="1"/>
              <p:nvPr/>
            </p:nvSpPr>
            <p:spPr>
              <a:xfrm>
                <a:off x="8756913" y="1487490"/>
                <a:ext cx="622300" cy="323848"/>
              </a:xfrm>
              <a:prstGeom prst="rect">
                <a:avLst/>
              </a:prstGeom>
              <a:noFill/>
            </p:spPr>
            <p:txBody>
              <a:bodyPr wrap="none" lIns="0" tIns="0" rIns="0" bIns="0" rtlCol="0">
                <a:noAutofit/>
              </a:bodyPr>
              <a:lstStyle/>
              <a:p>
                <a:pPr defTabSz="822686" fontAlgn="auto">
                  <a:spcBef>
                    <a:spcPts val="450"/>
                  </a:spcBef>
                  <a:spcAft>
                    <a:spcPts val="0"/>
                  </a:spcAft>
                </a:pPr>
                <a:r>
                  <a:rPr lang="pt-BR" sz="2879" kern="0" dirty="0">
                    <a:solidFill>
                      <a:srgbClr val="000000"/>
                    </a:solidFill>
                  </a:rPr>
                  <a:t>Classe</a:t>
                </a:r>
              </a:p>
            </p:txBody>
          </p:sp>
          <p:sp>
            <p:nvSpPr>
              <p:cNvPr id="17" name="CaixaDeTexto 16">
                <a:extLst>
                  <a:ext uri="{FF2B5EF4-FFF2-40B4-BE49-F238E27FC236}">
                    <a16:creationId xmlns:a16="http://schemas.microsoft.com/office/drawing/2014/main" id="{3A23D2F9-7585-4EF2-85FD-0F184B1B6884}"/>
                  </a:ext>
                </a:extLst>
              </p:cNvPr>
              <p:cNvSpPr txBox="1"/>
              <p:nvPr/>
            </p:nvSpPr>
            <p:spPr>
              <a:xfrm>
                <a:off x="8869204" y="2320926"/>
                <a:ext cx="622300" cy="323848"/>
              </a:xfrm>
              <a:prstGeom prst="rect">
                <a:avLst/>
              </a:prstGeom>
              <a:noFill/>
            </p:spPr>
            <p:txBody>
              <a:bodyPr wrap="none" lIns="0" tIns="0" rIns="0" bIns="0" rtlCol="0">
                <a:noAutofit/>
              </a:bodyPr>
              <a:lstStyle/>
              <a:p>
                <a:pPr defTabSz="822686" fontAlgn="auto">
                  <a:spcBef>
                    <a:spcPts val="450"/>
                  </a:spcBef>
                  <a:spcAft>
                    <a:spcPts val="0"/>
                  </a:spcAft>
                </a:pPr>
                <a:r>
                  <a:rPr lang="pt-BR" sz="2879" kern="0" dirty="0">
                    <a:solidFill>
                      <a:srgbClr val="000000"/>
                    </a:solidFill>
                  </a:rPr>
                  <a:t>Bola</a:t>
                </a:r>
              </a:p>
            </p:txBody>
          </p:sp>
        </p:grpSp>
      </p:grpSp>
      <p:sp>
        <p:nvSpPr>
          <p:cNvPr id="18" name="CaixaDeTexto 17">
            <a:extLst>
              <a:ext uri="{FF2B5EF4-FFF2-40B4-BE49-F238E27FC236}">
                <a16:creationId xmlns:a16="http://schemas.microsoft.com/office/drawing/2014/main" id="{CE7BEAB6-2D39-4889-AE0A-594BD56460F8}"/>
              </a:ext>
            </a:extLst>
          </p:cNvPr>
          <p:cNvSpPr txBox="1"/>
          <p:nvPr/>
        </p:nvSpPr>
        <p:spPr>
          <a:xfrm>
            <a:off x="697027" y="3656640"/>
            <a:ext cx="9586996" cy="1536889"/>
          </a:xfrm>
          <a:prstGeom prst="rect">
            <a:avLst/>
          </a:prstGeom>
          <a:noFill/>
        </p:spPr>
        <p:txBody>
          <a:bodyPr wrap="square" lIns="0" tIns="0" rIns="0" bIns="0" rtlCol="0">
            <a:noAutofit/>
          </a:bodyPr>
          <a:lstStyle/>
          <a:p>
            <a:pPr algn="ctr" defTabSz="822686" fontAlgn="auto">
              <a:spcBef>
                <a:spcPts val="450"/>
              </a:spcBef>
              <a:spcAft>
                <a:spcPts val="0"/>
              </a:spcAft>
            </a:pPr>
            <a:r>
              <a:rPr lang="pt-BR" sz="2879" kern="0" dirty="0">
                <a:solidFill>
                  <a:srgbClr val="000000"/>
                </a:solidFill>
              </a:rPr>
              <a:t>Uma classe abstrai um conjunto de objetos semelhantes</a:t>
            </a:r>
            <a:br>
              <a:rPr lang="pt-BR" sz="2879" kern="0" dirty="0">
                <a:solidFill>
                  <a:srgbClr val="000000"/>
                </a:solidFill>
              </a:rPr>
            </a:br>
            <a:endParaRPr lang="pt-BR" sz="2879" kern="0" dirty="0">
              <a:solidFill>
                <a:srgbClr val="000000"/>
              </a:solidFill>
            </a:endParaRPr>
          </a:p>
          <a:p>
            <a:pPr algn="ctr" defTabSz="822686" fontAlgn="auto">
              <a:spcBef>
                <a:spcPts val="450"/>
              </a:spcBef>
              <a:spcAft>
                <a:spcPts val="0"/>
              </a:spcAft>
            </a:pPr>
            <a:r>
              <a:rPr lang="pt-BR" sz="2879" kern="0" dirty="0">
                <a:solidFill>
                  <a:srgbClr val="000000"/>
                </a:solidFill>
              </a:rPr>
              <a:t>Quais características em comum entre esses objetos?</a:t>
            </a:r>
          </a:p>
        </p:txBody>
      </p:sp>
    </p:spTree>
    <p:extLst>
      <p:ext uri="{BB962C8B-B14F-4D97-AF65-F5344CB8AC3E}">
        <p14:creationId xmlns:p14="http://schemas.microsoft.com/office/powerpoint/2010/main" val="1453168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Effect transition="in" filter="fade">
                                      <p:cBhvr>
                                        <p:cTn id="27"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8BA85-BE5E-47E4-9B8D-F89A9BFCDED1}"/>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A59C1B65-279B-4270-84B5-B426D15F033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EF8D44A-2585-4993-BBEF-2D742B9E629A}"/>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6" name="Imagem 5">
            <a:extLst>
              <a:ext uri="{FF2B5EF4-FFF2-40B4-BE49-F238E27FC236}">
                <a16:creationId xmlns:a16="http://schemas.microsoft.com/office/drawing/2014/main" id="{D8FBFCD2-04BD-4CB5-883B-C09564B1F039}"/>
              </a:ext>
            </a:extLst>
          </p:cNvPr>
          <p:cNvPicPr>
            <a:picLocks noChangeAspect="1"/>
          </p:cNvPicPr>
          <p:nvPr/>
        </p:nvPicPr>
        <p:blipFill rotWithShape="1">
          <a:blip r:embed="rId3"/>
          <a:srcRect l="13148" b="12122"/>
          <a:stretch/>
        </p:blipFill>
        <p:spPr>
          <a:xfrm>
            <a:off x="266700" y="1157052"/>
            <a:ext cx="4516879" cy="3592253"/>
          </a:xfrm>
          <a:prstGeom prst="rect">
            <a:avLst/>
          </a:prstGeom>
        </p:spPr>
      </p:pic>
      <p:pic>
        <p:nvPicPr>
          <p:cNvPr id="7" name="Imagem 6">
            <a:extLst>
              <a:ext uri="{FF2B5EF4-FFF2-40B4-BE49-F238E27FC236}">
                <a16:creationId xmlns:a16="http://schemas.microsoft.com/office/drawing/2014/main" id="{0D168E6A-EC59-48E1-BB1A-6B6AC13B0321}"/>
              </a:ext>
            </a:extLst>
          </p:cNvPr>
          <p:cNvPicPr>
            <a:picLocks noChangeAspect="1"/>
          </p:cNvPicPr>
          <p:nvPr/>
        </p:nvPicPr>
        <p:blipFill>
          <a:blip r:embed="rId4"/>
          <a:stretch>
            <a:fillRect/>
          </a:stretch>
        </p:blipFill>
        <p:spPr>
          <a:xfrm flipH="1">
            <a:off x="5260220" y="1165979"/>
            <a:ext cx="4929608" cy="3574396"/>
          </a:xfrm>
          <a:prstGeom prst="rect">
            <a:avLst/>
          </a:prstGeom>
        </p:spPr>
      </p:pic>
      <p:sp>
        <p:nvSpPr>
          <p:cNvPr id="8" name="CaixaDeTexto 7">
            <a:extLst>
              <a:ext uri="{FF2B5EF4-FFF2-40B4-BE49-F238E27FC236}">
                <a16:creationId xmlns:a16="http://schemas.microsoft.com/office/drawing/2014/main" id="{E764A297-7DF7-4943-9957-5E1FCD28BFFE}"/>
              </a:ext>
            </a:extLst>
          </p:cNvPr>
          <p:cNvSpPr txBox="1"/>
          <p:nvPr/>
        </p:nvSpPr>
        <p:spPr>
          <a:xfrm>
            <a:off x="1620513" y="4801534"/>
            <a:ext cx="1313861" cy="424053"/>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Classe</a:t>
            </a:r>
          </a:p>
        </p:txBody>
      </p:sp>
      <p:sp>
        <p:nvSpPr>
          <p:cNvPr id="9" name="CaixaDeTexto 8">
            <a:extLst>
              <a:ext uri="{FF2B5EF4-FFF2-40B4-BE49-F238E27FC236}">
                <a16:creationId xmlns:a16="http://schemas.microsoft.com/office/drawing/2014/main" id="{9892AB39-8FB7-48DF-89B8-BFC4F3B67E4B}"/>
              </a:ext>
            </a:extLst>
          </p:cNvPr>
          <p:cNvSpPr txBox="1"/>
          <p:nvPr/>
        </p:nvSpPr>
        <p:spPr>
          <a:xfrm>
            <a:off x="6210468" y="4792607"/>
            <a:ext cx="3029112" cy="424053"/>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Instância (Objeto)</a:t>
            </a:r>
          </a:p>
        </p:txBody>
      </p:sp>
    </p:spTree>
    <p:extLst>
      <p:ext uri="{BB962C8B-B14F-4D97-AF65-F5344CB8AC3E}">
        <p14:creationId xmlns:p14="http://schemas.microsoft.com/office/powerpoint/2010/main" val="10523315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9D700-82E1-4C95-A515-45664A65E91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34E11DDA-C9A6-4CD6-A442-AFBE8BDBE5D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2FFA2B3-D6FB-4C67-89B2-8AFCCC56C48C}"/>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6" name="Imagem 5">
            <a:extLst>
              <a:ext uri="{FF2B5EF4-FFF2-40B4-BE49-F238E27FC236}">
                <a16:creationId xmlns:a16="http://schemas.microsoft.com/office/drawing/2014/main" id="{FE167D90-331A-4CA2-BFA4-EA225FE300B1}"/>
              </a:ext>
            </a:extLst>
          </p:cNvPr>
          <p:cNvPicPr>
            <a:picLocks noChangeAspect="1"/>
          </p:cNvPicPr>
          <p:nvPr/>
        </p:nvPicPr>
        <p:blipFill>
          <a:blip r:embed="rId3"/>
          <a:stretch>
            <a:fillRect/>
          </a:stretch>
        </p:blipFill>
        <p:spPr>
          <a:xfrm>
            <a:off x="2720748" y="1228399"/>
            <a:ext cx="4605257" cy="4605257"/>
          </a:xfrm>
          <a:prstGeom prst="rect">
            <a:avLst/>
          </a:prstGeom>
        </p:spPr>
      </p:pic>
      <p:cxnSp>
        <p:nvCxnSpPr>
          <p:cNvPr id="7" name="Conector: Angulado 6">
            <a:extLst>
              <a:ext uri="{FF2B5EF4-FFF2-40B4-BE49-F238E27FC236}">
                <a16:creationId xmlns:a16="http://schemas.microsoft.com/office/drawing/2014/main" id="{98E11B61-F8D1-4A4D-908D-E106722688A4}"/>
              </a:ext>
            </a:extLst>
          </p:cNvPr>
          <p:cNvCxnSpPr>
            <a:cxnSpLocks/>
          </p:cNvCxnSpPr>
          <p:nvPr/>
        </p:nvCxnSpPr>
        <p:spPr>
          <a:xfrm>
            <a:off x="266700" y="2738566"/>
            <a:ext cx="1752708" cy="11427"/>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89023D5-B274-45FE-81F2-DCBDD37826D0}"/>
              </a:ext>
            </a:extLst>
          </p:cNvPr>
          <p:cNvSpPr txBox="1"/>
          <p:nvPr/>
        </p:nvSpPr>
        <p:spPr>
          <a:xfrm>
            <a:off x="266700" y="2025563"/>
            <a:ext cx="1342179" cy="424053"/>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Classe</a:t>
            </a:r>
          </a:p>
        </p:txBody>
      </p:sp>
      <p:cxnSp>
        <p:nvCxnSpPr>
          <p:cNvPr id="10" name="Conector: Angulado 9">
            <a:extLst>
              <a:ext uri="{FF2B5EF4-FFF2-40B4-BE49-F238E27FC236}">
                <a16:creationId xmlns:a16="http://schemas.microsoft.com/office/drawing/2014/main" id="{CFC3E636-F143-49EA-9271-659B66E6349B}"/>
              </a:ext>
            </a:extLst>
          </p:cNvPr>
          <p:cNvCxnSpPr>
            <a:cxnSpLocks/>
          </p:cNvCxnSpPr>
          <p:nvPr/>
        </p:nvCxnSpPr>
        <p:spPr>
          <a:xfrm rot="10800000">
            <a:off x="7556576" y="4383180"/>
            <a:ext cx="1817467" cy="11427"/>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CEC541F4-EB7D-4D7F-93A6-0A8FEE64FD52}"/>
              </a:ext>
            </a:extLst>
          </p:cNvPr>
          <p:cNvSpPr txBox="1"/>
          <p:nvPr/>
        </p:nvSpPr>
        <p:spPr>
          <a:xfrm>
            <a:off x="8144884" y="3608803"/>
            <a:ext cx="1229159" cy="388787"/>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Objeto</a:t>
            </a:r>
          </a:p>
        </p:txBody>
      </p:sp>
    </p:spTree>
    <p:extLst>
      <p:ext uri="{BB962C8B-B14F-4D97-AF65-F5344CB8AC3E}">
        <p14:creationId xmlns:p14="http://schemas.microsoft.com/office/powerpoint/2010/main" val="2821351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C52FD2-9250-4518-85CB-BBA9D369FE55}"/>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0248125-F13B-445C-A6F6-957F56E340F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58EF333B-34FD-4DF5-BAF8-F2AAC6D23868}"/>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6" name="CaixaDeTexto 5">
            <a:extLst>
              <a:ext uri="{FF2B5EF4-FFF2-40B4-BE49-F238E27FC236}">
                <a16:creationId xmlns:a16="http://schemas.microsoft.com/office/drawing/2014/main" id="{729EB787-5CC9-4B4A-9494-7C1F0CDE693C}"/>
              </a:ext>
            </a:extLst>
          </p:cNvPr>
          <p:cNvSpPr txBox="1"/>
          <p:nvPr/>
        </p:nvSpPr>
        <p:spPr>
          <a:xfrm>
            <a:off x="266700" y="1425653"/>
            <a:ext cx="10436225" cy="4202905"/>
          </a:xfrm>
          <a:prstGeom prst="rect">
            <a:avLst/>
          </a:prstGeom>
          <a:noFill/>
        </p:spPr>
        <p:txBody>
          <a:bodyPr wrap="none" lIns="0" tIns="0" rIns="0" bIns="0" rtlCol="0">
            <a:noAutofit/>
          </a:bodyPr>
          <a:lstStyle/>
          <a:p>
            <a:pPr defTabSz="822686" fontAlgn="auto">
              <a:spcBef>
                <a:spcPts val="450"/>
              </a:spcBef>
              <a:spcAft>
                <a:spcPts val="0"/>
              </a:spcAft>
            </a:pPr>
            <a:r>
              <a:rPr lang="pt-BR" sz="2879" kern="0" dirty="0">
                <a:solidFill>
                  <a:srgbClr val="000000"/>
                </a:solidFill>
              </a:rPr>
              <a:t>Uma classe pode ser considerada um molde através do</a:t>
            </a:r>
          </a:p>
          <a:p>
            <a:pPr defTabSz="822686" fontAlgn="auto">
              <a:spcBef>
                <a:spcPts val="450"/>
              </a:spcBef>
              <a:spcAft>
                <a:spcPts val="0"/>
              </a:spcAft>
            </a:pPr>
            <a:r>
              <a:rPr lang="pt-BR" sz="2879" kern="0" dirty="0">
                <a:solidFill>
                  <a:srgbClr val="000000"/>
                </a:solidFill>
              </a:rPr>
              <a:t>qual objetos de um certo tipo são criados.</a:t>
            </a:r>
            <a:br>
              <a:rPr lang="pt-BR" sz="2879" kern="0" dirty="0">
                <a:solidFill>
                  <a:srgbClr val="000000"/>
                </a:solidFill>
              </a:rPr>
            </a:br>
            <a:endParaRPr lang="pt-BR" sz="2879" kern="0" dirty="0">
              <a:solidFill>
                <a:srgbClr val="000000"/>
              </a:solidFill>
            </a:endParaRPr>
          </a:p>
          <a:p>
            <a:pPr defTabSz="822686" fontAlgn="auto">
              <a:spcBef>
                <a:spcPts val="450"/>
              </a:spcBef>
              <a:spcAft>
                <a:spcPts val="0"/>
              </a:spcAft>
            </a:pPr>
            <a:r>
              <a:rPr lang="pt-BR" sz="2879" kern="0" dirty="0">
                <a:solidFill>
                  <a:srgbClr val="000000"/>
                </a:solidFill>
              </a:rPr>
              <a:t> Abstração (modelo) de um conjuntos de objetos com</a:t>
            </a:r>
          </a:p>
          <a:p>
            <a:pPr defTabSz="822686" fontAlgn="auto">
              <a:spcBef>
                <a:spcPts val="450"/>
              </a:spcBef>
              <a:spcAft>
                <a:spcPts val="0"/>
              </a:spcAft>
            </a:pPr>
            <a:r>
              <a:rPr lang="pt-BR" sz="2879" kern="0" dirty="0">
                <a:solidFill>
                  <a:srgbClr val="000000"/>
                </a:solidFill>
              </a:rPr>
              <a:t>características semelhantes.</a:t>
            </a:r>
            <a:br>
              <a:rPr lang="pt-BR" sz="2879" kern="0" dirty="0">
                <a:solidFill>
                  <a:srgbClr val="000000"/>
                </a:solidFill>
              </a:rPr>
            </a:br>
            <a:endParaRPr lang="pt-BR" sz="2879" kern="0" dirty="0">
              <a:solidFill>
                <a:srgbClr val="000000"/>
              </a:solidFill>
            </a:endParaRPr>
          </a:p>
          <a:p>
            <a:pPr defTabSz="822686" fontAlgn="auto">
              <a:spcBef>
                <a:spcPts val="450"/>
              </a:spcBef>
              <a:spcAft>
                <a:spcPts val="0"/>
              </a:spcAft>
            </a:pPr>
            <a:r>
              <a:rPr lang="pt-BR" sz="2879" kern="0" dirty="0">
                <a:solidFill>
                  <a:srgbClr val="000000"/>
                </a:solidFill>
              </a:rPr>
              <a:t>Mesma propriedades e comportamentos.</a:t>
            </a:r>
          </a:p>
        </p:txBody>
      </p:sp>
    </p:spTree>
    <p:extLst>
      <p:ext uri="{BB962C8B-B14F-4D97-AF65-F5344CB8AC3E}">
        <p14:creationId xmlns:p14="http://schemas.microsoft.com/office/powerpoint/2010/main" val="38452660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3EBC8-F43E-4A04-8EB5-866158F9CC8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DCCECF21-77F2-48B4-B97D-84A56F3487C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6FE6239-2433-4FE5-83A2-9C8A6902868A}"/>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6" name="Imagem 5">
            <a:extLst>
              <a:ext uri="{FF2B5EF4-FFF2-40B4-BE49-F238E27FC236}">
                <a16:creationId xmlns:a16="http://schemas.microsoft.com/office/drawing/2014/main" id="{5E858423-39DE-4C42-A505-37033A8419BD}"/>
              </a:ext>
            </a:extLst>
          </p:cNvPr>
          <p:cNvPicPr>
            <a:picLocks noChangeAspect="1"/>
          </p:cNvPicPr>
          <p:nvPr/>
        </p:nvPicPr>
        <p:blipFill rotWithShape="1">
          <a:blip r:embed="rId2"/>
          <a:srcRect l="8876" t="19395" r="4582" b="9654"/>
          <a:stretch/>
        </p:blipFill>
        <p:spPr>
          <a:xfrm>
            <a:off x="259199" y="1508140"/>
            <a:ext cx="4551644" cy="3731631"/>
          </a:xfrm>
          <a:prstGeom prst="rect">
            <a:avLst/>
          </a:prstGeom>
        </p:spPr>
      </p:pic>
      <p:sp>
        <p:nvSpPr>
          <p:cNvPr id="9" name="CaixaDeTexto 8">
            <a:extLst>
              <a:ext uri="{FF2B5EF4-FFF2-40B4-BE49-F238E27FC236}">
                <a16:creationId xmlns:a16="http://schemas.microsoft.com/office/drawing/2014/main" id="{22BC2184-9E01-4CCA-B62A-C773D0ED9E31}"/>
              </a:ext>
            </a:extLst>
          </p:cNvPr>
          <p:cNvSpPr txBox="1"/>
          <p:nvPr/>
        </p:nvSpPr>
        <p:spPr>
          <a:xfrm>
            <a:off x="5170245" y="1425652"/>
            <a:ext cx="5539754" cy="4096882"/>
          </a:xfrm>
          <a:prstGeom prst="rect">
            <a:avLst/>
          </a:prstGeom>
          <a:noFill/>
        </p:spPr>
        <p:txBody>
          <a:bodyPr wrap="square" lIns="0" tIns="0" rIns="0" bIns="0" rtlCol="0">
            <a:noAutofit/>
          </a:bodyPr>
          <a:lstStyle/>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Uma classe pode ser considerada um molde através do qual objetos de um certo tipo são criados.</a:t>
            </a:r>
          </a:p>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Abstração (modelo) de um conjuntos de objetos com características semelhantes.</a:t>
            </a:r>
          </a:p>
          <a:p>
            <a:pPr marL="308507" indent="-308507" defTabSz="822686" fontAlgn="auto">
              <a:spcBef>
                <a:spcPts val="450"/>
              </a:spcBef>
              <a:spcAft>
                <a:spcPts val="0"/>
              </a:spcAft>
              <a:buFont typeface="Arial" panose="020B0604020202020204" pitchFamily="34" charset="0"/>
              <a:buChar char="•"/>
            </a:pPr>
            <a:endParaRPr lang="pt-BR" sz="2159" kern="0" dirty="0">
              <a:solidFill>
                <a:srgbClr val="000000"/>
              </a:solidFill>
            </a:endParaRPr>
          </a:p>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Mesma propriedades e comportamentos.</a:t>
            </a:r>
          </a:p>
          <a:p>
            <a:pPr marL="308507" indent="-308507" defTabSz="822686" fontAlgn="auto">
              <a:spcBef>
                <a:spcPts val="450"/>
              </a:spcBef>
              <a:spcAft>
                <a:spcPts val="0"/>
              </a:spcAft>
              <a:buFont typeface="Arial" panose="020B0604020202020204" pitchFamily="34" charset="0"/>
              <a:buChar char="•"/>
            </a:pPr>
            <a:endParaRPr lang="pt-BR" sz="2159" kern="0" dirty="0">
              <a:solidFill>
                <a:srgbClr val="000000"/>
              </a:solidFill>
            </a:endParaRPr>
          </a:p>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Existem muitas unidades de bicicleta,mas  todas dotadas das mesmas propriedades e funcionalidades, cor, tamanho das rodas, pedalar, </a:t>
            </a:r>
            <a:r>
              <a:rPr lang="pt-BR" sz="2159" kern="0" dirty="0" err="1">
                <a:solidFill>
                  <a:srgbClr val="000000"/>
                </a:solidFill>
              </a:rPr>
              <a:t>freiar</a:t>
            </a:r>
            <a:r>
              <a:rPr lang="pt-BR" sz="2159" kern="0" dirty="0">
                <a:solidFill>
                  <a:srgbClr val="000000"/>
                </a:solidFill>
              </a:rPr>
              <a:t>...)</a:t>
            </a:r>
          </a:p>
          <a:p>
            <a:pPr defTabSz="822686" fontAlgn="auto">
              <a:spcBef>
                <a:spcPts val="450"/>
              </a:spcBef>
              <a:spcAft>
                <a:spcPts val="0"/>
              </a:spcAft>
            </a:pPr>
            <a:endParaRPr lang="pt-BR" sz="2159" kern="0" dirty="0">
              <a:solidFill>
                <a:srgbClr val="000000"/>
              </a:solidFill>
            </a:endParaRPr>
          </a:p>
        </p:txBody>
      </p:sp>
    </p:spTree>
    <p:extLst>
      <p:ext uri="{BB962C8B-B14F-4D97-AF65-F5344CB8AC3E}">
        <p14:creationId xmlns:p14="http://schemas.microsoft.com/office/powerpoint/2010/main" val="24080350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pic>
        <p:nvPicPr>
          <p:cNvPr id="6" name="Imagem 5">
            <a:extLst>
              <a:ext uri="{FF2B5EF4-FFF2-40B4-BE49-F238E27FC236}">
                <a16:creationId xmlns:a16="http://schemas.microsoft.com/office/drawing/2014/main" id="{63C58232-181A-4219-B001-BF09E7E2B4F8}"/>
              </a:ext>
            </a:extLst>
          </p:cNvPr>
          <p:cNvPicPr>
            <a:picLocks noChangeAspect="1"/>
          </p:cNvPicPr>
          <p:nvPr/>
        </p:nvPicPr>
        <p:blipFill>
          <a:blip r:embed="rId2"/>
          <a:stretch>
            <a:fillRect/>
          </a:stretch>
        </p:blipFill>
        <p:spPr>
          <a:xfrm>
            <a:off x="232776" y="1115872"/>
            <a:ext cx="5875550" cy="4406662"/>
          </a:xfrm>
          <a:prstGeom prst="rect">
            <a:avLst/>
          </a:prstGeom>
        </p:spPr>
      </p:pic>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nvGraphicFramePr>
        <p:xfrm>
          <a:off x="6481220" y="1169561"/>
          <a:ext cx="3903358" cy="4504894"/>
        </p:xfrm>
        <a:graphic>
          <a:graphicData uri="http://schemas.openxmlformats.org/drawingml/2006/table">
            <a:tbl>
              <a:tblPr firstRow="1" bandRow="1">
                <a:tableStyleId>{5C22544A-7EE6-4342-B048-85BDC9FD1C3A}</a:tableStyleId>
              </a:tblPr>
              <a:tblGrid>
                <a:gridCol w="1951679">
                  <a:extLst>
                    <a:ext uri="{9D8B030D-6E8A-4147-A177-3AD203B41FA5}">
                      <a16:colId xmlns:a16="http://schemas.microsoft.com/office/drawing/2014/main" val="2806251661"/>
                    </a:ext>
                  </a:extLst>
                </a:gridCol>
                <a:gridCol w="1951679">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Cachorro                                              Instância: Cachorro do João</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630982">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479064">
                <a:tc>
                  <a:txBody>
                    <a:bodyPr/>
                    <a:lstStyle/>
                    <a:p>
                      <a:r>
                        <a:rPr lang="pt-BR" sz="1600" dirty="0"/>
                        <a:t>Nome: Cometa</a:t>
                      </a:r>
                    </a:p>
                  </a:txBody>
                  <a:tcPr marL="82272" marR="82272" marT="41136" marB="41136"/>
                </a:tc>
                <a:tc>
                  <a:txBody>
                    <a:bodyPr/>
                    <a:lstStyle/>
                    <a:p>
                      <a:r>
                        <a:rPr lang="pt-BR" sz="1600" dirty="0"/>
                        <a:t>Latir</a:t>
                      </a:r>
                    </a:p>
                  </a:txBody>
                  <a:tcPr marL="82272" marR="82272" marT="41136" marB="41136"/>
                </a:tc>
                <a:extLst>
                  <a:ext uri="{0D108BD9-81ED-4DB2-BD59-A6C34878D82A}">
                    <a16:rowId xmlns:a16="http://schemas.microsoft.com/office/drawing/2014/main" val="653423804"/>
                  </a:ext>
                </a:extLst>
              </a:tr>
              <a:tr h="847610">
                <a:tc>
                  <a:txBody>
                    <a:bodyPr/>
                    <a:lstStyle/>
                    <a:p>
                      <a:r>
                        <a:rPr lang="pt-BR" sz="1600" dirty="0"/>
                        <a:t>Raça: Golden </a:t>
                      </a:r>
                      <a:r>
                        <a:rPr lang="pt-BR" sz="1600" dirty="0" err="1"/>
                        <a:t>Retriever</a:t>
                      </a:r>
                      <a:endParaRPr lang="pt-BR" sz="1600" dirty="0"/>
                    </a:p>
                  </a:txBody>
                  <a:tcPr marL="82272" marR="82272" marT="41136" marB="41136"/>
                </a:tc>
                <a:tc>
                  <a:txBody>
                    <a:bodyPr/>
                    <a:lstStyle/>
                    <a:p>
                      <a:r>
                        <a:rPr lang="pt-BR" sz="1600" dirty="0"/>
                        <a:t>Deitar</a:t>
                      </a:r>
                    </a:p>
                  </a:txBody>
                  <a:tcPr marL="82272" marR="82272" marT="41136" marB="41136"/>
                </a:tc>
                <a:extLst>
                  <a:ext uri="{0D108BD9-81ED-4DB2-BD59-A6C34878D82A}">
                    <a16:rowId xmlns:a16="http://schemas.microsoft.com/office/drawing/2014/main" val="3037123371"/>
                  </a:ext>
                </a:extLst>
              </a:tr>
              <a:tr h="479064">
                <a:tc>
                  <a:txBody>
                    <a:bodyPr/>
                    <a:lstStyle/>
                    <a:p>
                      <a:r>
                        <a:rPr lang="pt-BR" sz="1600" dirty="0"/>
                        <a:t>Idade: 4 anos</a:t>
                      </a:r>
                    </a:p>
                  </a:txBody>
                  <a:tcPr marL="82272" marR="82272" marT="41136" marB="41136"/>
                </a:tc>
                <a:tc>
                  <a:txBody>
                    <a:bodyPr/>
                    <a:lstStyle/>
                    <a:p>
                      <a:r>
                        <a:rPr lang="pt-BR" sz="1600" dirty="0"/>
                        <a:t>Correr</a:t>
                      </a:r>
                    </a:p>
                  </a:txBody>
                  <a:tcPr marL="82272" marR="82272" marT="41136" marB="41136"/>
                </a:tc>
                <a:extLst>
                  <a:ext uri="{0D108BD9-81ED-4DB2-BD59-A6C34878D82A}">
                    <a16:rowId xmlns:a16="http://schemas.microsoft.com/office/drawing/2014/main" val="727201014"/>
                  </a:ext>
                </a:extLst>
              </a:tr>
              <a:tr h="479064">
                <a:tc>
                  <a:txBody>
                    <a:bodyPr/>
                    <a:lstStyle/>
                    <a:p>
                      <a:r>
                        <a:rPr lang="pt-BR" sz="1600" dirty="0"/>
                        <a:t>Cor: Dourado</a:t>
                      </a:r>
                    </a:p>
                  </a:txBody>
                  <a:tcPr marL="82272" marR="82272" marT="41136" marB="41136"/>
                </a:tc>
                <a:tc>
                  <a:txBody>
                    <a:bodyPr/>
                    <a:lstStyle/>
                    <a:p>
                      <a:r>
                        <a:rPr lang="pt-BR" sz="1600" dirty="0"/>
                        <a:t>Brincar</a:t>
                      </a:r>
                    </a:p>
                  </a:txBody>
                  <a:tcPr marL="82272" marR="82272" marT="41136" marB="41136"/>
                </a:tc>
                <a:extLst>
                  <a:ext uri="{0D108BD9-81ED-4DB2-BD59-A6C34878D82A}">
                    <a16:rowId xmlns:a16="http://schemas.microsoft.com/office/drawing/2014/main" val="2392475831"/>
                  </a:ext>
                </a:extLst>
              </a:tr>
              <a:tr h="479064">
                <a:tc>
                  <a:txBody>
                    <a:bodyPr/>
                    <a:lstStyle/>
                    <a:p>
                      <a:r>
                        <a:rPr lang="pt-BR" sz="1600" dirty="0"/>
                        <a:t>Peso: 40 kg</a:t>
                      </a:r>
                    </a:p>
                  </a:txBody>
                  <a:tcPr marL="82272" marR="82272" marT="41136" marB="41136"/>
                </a:tc>
                <a:tc>
                  <a:txBody>
                    <a:bodyPr/>
                    <a:lstStyle/>
                    <a:p>
                      <a:r>
                        <a:rPr lang="pt-BR" sz="1600" dirty="0"/>
                        <a:t>Dar a pata</a:t>
                      </a:r>
                    </a:p>
                  </a:txBody>
                  <a:tcPr marL="82272" marR="82272" marT="41136" marB="41136"/>
                </a:tc>
                <a:extLst>
                  <a:ext uri="{0D108BD9-81ED-4DB2-BD59-A6C34878D82A}">
                    <a16:rowId xmlns:a16="http://schemas.microsoft.com/office/drawing/2014/main" val="474259799"/>
                  </a:ext>
                </a:extLst>
              </a:tr>
              <a:tr h="479064">
                <a:tc>
                  <a:txBody>
                    <a:bodyPr/>
                    <a:lstStyle/>
                    <a:p>
                      <a:r>
                        <a:rPr lang="pt-BR" sz="1600" dirty="0"/>
                        <a:t>Fome: Sim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7480521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69887-3D65-4583-B36D-4709A71C2B1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6B7E5BA-6F9A-4B45-92A0-0EAD7304F6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89D3D22-0E4F-4530-915A-B2B6E2EEDB7B}"/>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Imagem 5">
            <a:extLst>
              <a:ext uri="{FF2B5EF4-FFF2-40B4-BE49-F238E27FC236}">
                <a16:creationId xmlns:a16="http://schemas.microsoft.com/office/drawing/2014/main" id="{387D6B56-A597-4982-9B0F-144307602C86}"/>
              </a:ext>
            </a:extLst>
          </p:cNvPr>
          <p:cNvPicPr>
            <a:picLocks noChangeAspect="1"/>
          </p:cNvPicPr>
          <p:nvPr/>
        </p:nvPicPr>
        <p:blipFill rotWithShape="1">
          <a:blip r:embed="rId2"/>
          <a:srcRect b="5732"/>
          <a:stretch/>
        </p:blipFill>
        <p:spPr>
          <a:xfrm>
            <a:off x="259200" y="1172177"/>
            <a:ext cx="5873732" cy="3910515"/>
          </a:xfrm>
          <a:prstGeom prst="rect">
            <a:avLst/>
          </a:prstGeom>
        </p:spPr>
      </p:pic>
      <p:graphicFrame>
        <p:nvGraphicFramePr>
          <p:cNvPr id="7" name="Tabela 8">
            <a:extLst>
              <a:ext uri="{FF2B5EF4-FFF2-40B4-BE49-F238E27FC236}">
                <a16:creationId xmlns:a16="http://schemas.microsoft.com/office/drawing/2014/main" id="{E29A134B-92F9-4C3D-951E-0059457463EC}"/>
              </a:ext>
            </a:extLst>
          </p:cNvPr>
          <p:cNvGraphicFramePr>
            <a:graphicFrameLocks noGrp="1"/>
          </p:cNvGraphicFramePr>
          <p:nvPr/>
        </p:nvGraphicFramePr>
        <p:xfrm>
          <a:off x="6406021" y="1172177"/>
          <a:ext cx="4303978" cy="3910512"/>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721548">
                <a:tc gridSpan="2">
                  <a:txBody>
                    <a:bodyPr/>
                    <a:lstStyle/>
                    <a:p>
                      <a:pPr marL="0" algn="l" defTabSz="1016190" rtl="0" eaLnBrk="1" latinLnBrk="0" hangingPunct="1"/>
                      <a:r>
                        <a:rPr lang="pt-BR" sz="1800" b="1" kern="1200" dirty="0">
                          <a:solidFill>
                            <a:schemeClr val="bg1"/>
                          </a:solidFill>
                          <a:latin typeface="+mn-lt"/>
                          <a:ea typeface="+mn-ea"/>
                          <a:cs typeface="+mn-cs"/>
                        </a:rPr>
                        <a:t>Classe: Ônibus                                         Instância: Ônibus para casa</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07814">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407814">
                <a:tc>
                  <a:txBody>
                    <a:bodyPr/>
                    <a:lstStyle/>
                    <a:p>
                      <a:r>
                        <a:rPr lang="pt-BR" sz="1600" dirty="0"/>
                        <a:t>Linha: 685</a:t>
                      </a:r>
                    </a:p>
                  </a:txBody>
                  <a:tcPr marL="82272" marR="82272" marT="41136" marB="41136"/>
                </a:tc>
                <a:tc>
                  <a:txBody>
                    <a:bodyPr/>
                    <a:lstStyle/>
                    <a:p>
                      <a:r>
                        <a:rPr lang="pt-BR" sz="1600" dirty="0"/>
                        <a:t>Acelerar</a:t>
                      </a:r>
                    </a:p>
                  </a:txBody>
                  <a:tcPr marL="82272" marR="82272" marT="41136" marB="41136"/>
                </a:tc>
                <a:extLst>
                  <a:ext uri="{0D108BD9-81ED-4DB2-BD59-A6C34878D82A}">
                    <a16:rowId xmlns:a16="http://schemas.microsoft.com/office/drawing/2014/main" val="653423804"/>
                  </a:ext>
                </a:extLst>
              </a:tr>
              <a:tr h="428346">
                <a:tc>
                  <a:txBody>
                    <a:bodyPr/>
                    <a:lstStyle/>
                    <a:p>
                      <a:r>
                        <a:rPr lang="pt-BR" sz="1600" dirty="0"/>
                        <a:t>Bairro: Centro</a:t>
                      </a:r>
                    </a:p>
                  </a:txBody>
                  <a:tcPr marL="82272" marR="82272" marT="41136" marB="41136"/>
                </a:tc>
                <a:tc>
                  <a:txBody>
                    <a:bodyPr/>
                    <a:lstStyle/>
                    <a:p>
                      <a:r>
                        <a:rPr lang="pt-BR" sz="1600" dirty="0"/>
                        <a:t>Frear</a:t>
                      </a:r>
                    </a:p>
                  </a:txBody>
                  <a:tcPr marL="82272" marR="82272" marT="41136" marB="41136"/>
                </a:tc>
                <a:extLst>
                  <a:ext uri="{0D108BD9-81ED-4DB2-BD59-A6C34878D82A}">
                    <a16:rowId xmlns:a16="http://schemas.microsoft.com/office/drawing/2014/main" val="3037123371"/>
                  </a:ext>
                </a:extLst>
              </a:tr>
              <a:tr h="407814">
                <a:tc>
                  <a:txBody>
                    <a:bodyPr/>
                    <a:lstStyle/>
                    <a:p>
                      <a:r>
                        <a:rPr lang="pt-BR" sz="1600" dirty="0"/>
                        <a:t>Motorista: Jair</a:t>
                      </a:r>
                    </a:p>
                  </a:txBody>
                  <a:tcPr marL="82272" marR="82272" marT="41136" marB="41136"/>
                </a:tc>
                <a:tc>
                  <a:txBody>
                    <a:bodyPr/>
                    <a:lstStyle/>
                    <a:p>
                      <a:r>
                        <a:rPr lang="pt-BR" sz="1600" dirty="0"/>
                        <a:t>Abrir porta</a:t>
                      </a:r>
                    </a:p>
                  </a:txBody>
                  <a:tcPr marL="82272" marR="82272" marT="41136" marB="41136"/>
                </a:tc>
                <a:extLst>
                  <a:ext uri="{0D108BD9-81ED-4DB2-BD59-A6C34878D82A}">
                    <a16:rowId xmlns:a16="http://schemas.microsoft.com/office/drawing/2014/main" val="727201014"/>
                  </a:ext>
                </a:extLst>
              </a:tr>
              <a:tr h="721548">
                <a:tc>
                  <a:txBody>
                    <a:bodyPr/>
                    <a:lstStyle/>
                    <a:p>
                      <a:r>
                        <a:rPr lang="pt-BR" sz="1600" dirty="0"/>
                        <a:t>Cor: Azul/Cinza</a:t>
                      </a:r>
                    </a:p>
                  </a:txBody>
                  <a:tcPr marL="82272" marR="82272" marT="41136" marB="41136"/>
                </a:tc>
                <a:tc>
                  <a:txBody>
                    <a:bodyPr/>
                    <a:lstStyle/>
                    <a:p>
                      <a:r>
                        <a:rPr lang="pt-BR" sz="1600" dirty="0"/>
                        <a:t>Ligar ar-condicionado</a:t>
                      </a:r>
                    </a:p>
                  </a:txBody>
                  <a:tcPr marL="82272" marR="82272" marT="41136" marB="41136"/>
                </a:tc>
                <a:extLst>
                  <a:ext uri="{0D108BD9-81ED-4DB2-BD59-A6C34878D82A}">
                    <a16:rowId xmlns:a16="http://schemas.microsoft.com/office/drawing/2014/main" val="2392475831"/>
                  </a:ext>
                </a:extLst>
              </a:tr>
              <a:tr h="407814">
                <a:tc>
                  <a:txBody>
                    <a:bodyPr/>
                    <a:lstStyle/>
                    <a:p>
                      <a:r>
                        <a:rPr lang="pt-BR" sz="1600" dirty="0"/>
                        <a:t>Marca: </a:t>
                      </a:r>
                      <a:r>
                        <a:rPr lang="pt-BR" sz="1600" dirty="0" err="1"/>
                        <a:t>Mercedez</a:t>
                      </a:r>
                      <a:endParaRPr lang="pt-BR" sz="1600" dirty="0"/>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74259799"/>
                  </a:ext>
                </a:extLst>
              </a:tr>
              <a:tr h="407814">
                <a:tc>
                  <a:txBody>
                    <a:bodyPr/>
                    <a:lstStyle/>
                    <a:p>
                      <a:r>
                        <a:rPr lang="pt-BR" sz="1600" dirty="0"/>
                        <a:t>Cheio: Sim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82434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bosch"/>
  <p:tag name="MLTEMPLATEVERSION" val="2.0"/>
  <p:tag name="MLLANGUAGE" val="eng"/>
  <p:tag name="SAXCONVERSION" val="2"/>
</p:tagLst>
</file>

<file path=ppt/theme/theme1.xml><?xml version="1.0" encoding="utf-8"?>
<a:theme xmlns:a="http://schemas.openxmlformats.org/drawingml/2006/main" name="Bosch 2022">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2.xml><?xml version="1.0" encoding="utf-8"?>
<a:theme xmlns:a="http://schemas.openxmlformats.org/drawingml/2006/main" name="1_Bosch 2022">
  <a:themeElements>
    <a:clrScheme name="Bosch Turquoise">
      <a:dk1>
        <a:sysClr val="windowText" lastClr="000000"/>
      </a:dk1>
      <a:lt1>
        <a:sysClr val="window" lastClr="FFFFFF"/>
      </a:lt1>
      <a:dk2>
        <a:srgbClr val="424C58"/>
      </a:dk2>
      <a:lt2>
        <a:srgbClr val="B2B3B5"/>
      </a:lt2>
      <a:accent1>
        <a:srgbClr val="18837E"/>
      </a:accent1>
      <a:accent2>
        <a:srgbClr val="0A4F4B"/>
      </a:accent2>
      <a:accent3>
        <a:srgbClr val="18837E"/>
      </a:accent3>
      <a:accent4>
        <a:srgbClr val="0A4F4B"/>
      </a:accent4>
      <a:accent5>
        <a:srgbClr val="18837E"/>
      </a:accent5>
      <a:accent6>
        <a:srgbClr val="0A4F4B"/>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osch Turquoise">
    <a:dk1>
      <a:sysClr val="windowText" lastClr="000000"/>
    </a:dk1>
    <a:lt1>
      <a:sysClr val="window" lastClr="FFFFFF"/>
    </a:lt1>
    <a:dk2>
      <a:srgbClr val="424C58"/>
    </a:dk2>
    <a:lt2>
      <a:srgbClr val="B2B3B5"/>
    </a:lt2>
    <a:accent1>
      <a:srgbClr val="18837E"/>
    </a:accent1>
    <a:accent2>
      <a:srgbClr val="0A4F4B"/>
    </a:accent2>
    <a:accent3>
      <a:srgbClr val="18837E"/>
    </a:accent3>
    <a:accent4>
      <a:srgbClr val="0A4F4B"/>
    </a:accent4>
    <a:accent5>
      <a:srgbClr val="18837E"/>
    </a:accent5>
    <a:accent6>
      <a:srgbClr val="0A4F4B"/>
    </a:accent6>
    <a:hlink>
      <a:srgbClr val="738CB4"/>
    </a:hlink>
    <a:folHlink>
      <a:srgbClr val="B0BBD0"/>
    </a:folHlink>
  </a:clrScheme>
</a:themeOverride>
</file>

<file path=ppt/theme/themeOverride2.xml><?xml version="1.0" encoding="utf-8"?>
<a:themeOverride xmlns:a="http://schemas.openxmlformats.org/drawingml/2006/main">
  <a:clrScheme name="Bosch Turquoise">
    <a:dk1>
      <a:sysClr val="windowText" lastClr="000000"/>
    </a:dk1>
    <a:lt1>
      <a:sysClr val="window" lastClr="FFFFFF"/>
    </a:lt1>
    <a:dk2>
      <a:srgbClr val="424C58"/>
    </a:dk2>
    <a:lt2>
      <a:srgbClr val="B2B3B5"/>
    </a:lt2>
    <a:accent1>
      <a:srgbClr val="18837E"/>
    </a:accent1>
    <a:accent2>
      <a:srgbClr val="0A4F4B"/>
    </a:accent2>
    <a:accent3>
      <a:srgbClr val="18837E"/>
    </a:accent3>
    <a:accent4>
      <a:srgbClr val="0A4F4B"/>
    </a:accent4>
    <a:accent5>
      <a:srgbClr val="18837E"/>
    </a:accent5>
    <a:accent6>
      <a:srgbClr val="0A4F4B"/>
    </a:accent6>
    <a:hlink>
      <a:srgbClr val="738CB4"/>
    </a:hlink>
    <a:folHlink>
      <a:srgbClr val="B0BB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Nota sobre anexos</Label>
      <FrageVar>False</FrageVar>
      <Prefix/>
      <Suffix/>
      <WegfallVar/>
      <MussFeld>False</MussFeld>
      <InDokument>True</InDokument>
      <Sektion>AttachmentRemark</Sektion>
      <Reihenfolge>0</Reihenfolge>
    </Variable>
    <Variable>
      <Name>departmentshort</Name>
      <OrgInhalt>SO/OPM43-BR</OrgInhalt>
      <Wert>SO/OPM43-BR</Wert>
      <Platzhalter>False</Platzhalter>
      <DocDatenDialog>True</DocDatenDialog>
      <Label>Nota sobre direitos autorais</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OrgInhalt>
      <Wert>Interno</Wert>
      <Platzhalter>False</Platzhalter>
      <DocDatenDialog>True</DocDatenDialog>
      <Label>Nota de confidencialidade</Label>
      <FrageVar>False</FrageVar>
      <Prefix/>
      <Suffix/>
      <WegfallVar/>
      <ComboBox>
        <Option>Interno</Option>
        <Option>Confidencial</Option>
        <Option>Estritamente confidencial</Option>
        <Option/>
      </ComboBox>
      <MussFeld>False</MussFeld>
      <InDokument>True</InDokument>
      <Sektion>Bosch_footer_1</Sektion>
      <Reihenfolge>0</Reihenfolge>
    </Variable>
    <Variable>
      <Name>copyright</Name>
      <OrgInhalt>Todos os direitos reservados, também no que diz respeito a qualquer disposição, utilização, reprodução, processamento, transmissão, bem como no caso de pedidos de patentes.</OrgInhalt>
      <Wert>Todos os direitos reservados, também no que diz respeito a qualquer disposição, utilização, reprodução, processamento, transmissão, bem como no caso de pedidos de patentes.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2023-05-03</OrgInhalt>
      <Wert>2023-05-03</Wert>
      <Platzhalter>False</Platzhalter>
      <DocDatenDialog>True</DocDatenDialog>
      <Label>Data</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Nota sobre ficheiro</Label>
      <FrageVar>False</FrageVar>
      <Prefix/>
      <Suffix/>
      <WegfallVar/>
      <MussFeld>False</MussFeld>
      <InDokument>True</InDokument>
      <Sektion>Bosch_footer_2</Sektion>
      <Reihenfolge>0</Reihenfolge>
    </Variable>
  </Variablen>
</saxML>
</file>

<file path=customXml/item2.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presentation_169_1</Template>
  <TotalTime>216</TotalTime>
  <Words>1105</Words>
  <Application>Microsoft Office PowerPoint</Application>
  <PresentationFormat>Personalizar</PresentationFormat>
  <Paragraphs>272</Paragraphs>
  <Slides>28</Slides>
  <Notes>5</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28</vt:i4>
      </vt:variant>
    </vt:vector>
  </HeadingPairs>
  <TitlesOfParts>
    <vt:vector size="37" baseType="lpstr">
      <vt:lpstr>Arial</vt:lpstr>
      <vt:lpstr>Bosch Office Sans</vt:lpstr>
      <vt:lpstr>Calibri</vt:lpstr>
      <vt:lpstr>Cambria Math</vt:lpstr>
      <vt:lpstr>Comic Sans MS</vt:lpstr>
      <vt:lpstr>Symbol</vt:lpstr>
      <vt:lpstr>Wingdings</vt:lpstr>
      <vt:lpstr>Bosch 2022</vt:lpstr>
      <vt:lpstr>1_Bosch 2022</vt:lpstr>
      <vt:lpstr>Programação Orientada à Objetos utilizando Java</vt:lpstr>
      <vt:lpstr>05</vt:lpstr>
      <vt:lpstr>Classes</vt:lpstr>
      <vt:lpstr>Classes</vt:lpstr>
      <vt:lpstr>Classe</vt:lpstr>
      <vt:lpstr>Classe</vt:lpstr>
      <vt:lpstr>Classe</vt:lpstr>
      <vt:lpstr>Classe</vt:lpstr>
      <vt:lpstr>Classe</vt:lpstr>
      <vt:lpstr>Classe</vt:lpstr>
      <vt:lpstr>Classe</vt:lpstr>
      <vt:lpstr>Classe</vt:lpstr>
      <vt:lpstr>Classe</vt:lpstr>
      <vt:lpstr>Classe</vt:lpstr>
      <vt:lpstr>Classe</vt:lpstr>
      <vt:lpstr>Classe</vt:lpstr>
      <vt:lpstr>Métodos</vt:lpstr>
      <vt:lpstr>Métodos</vt:lpstr>
      <vt:lpstr>Métodos</vt:lpstr>
      <vt:lpstr>Métodos</vt:lpstr>
      <vt:lpstr>Calculadora Geométrica</vt:lpstr>
      <vt:lpstr>Calculadora Geométrica</vt:lpstr>
      <vt:lpstr>Calculadora Geométrica</vt:lpstr>
      <vt:lpstr>Calculadora Geométrica</vt:lpstr>
      <vt:lpstr>Calculadora Geométrica </vt:lpstr>
      <vt:lpstr>Calculadora Geométrica</vt:lpstr>
      <vt:lpstr>Calculadora Geométrica</vt:lpstr>
      <vt:lpstr>Calculadora Geométrica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Programção Orientada à Objetos utilizando Java</dc:title>
  <dc:creator>Oliveira Leonardo (SO/OPM43-BR)</dc:creator>
  <cp:lastModifiedBy>Oliveira Leonardo (CaP/ETS)</cp:lastModifiedBy>
  <cp:revision>4</cp:revision>
  <dcterms:created xsi:type="dcterms:W3CDTF">2023-05-04T00:13:13Z</dcterms:created>
  <dcterms:modified xsi:type="dcterms:W3CDTF">2024-02-22T20:13:29Z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